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72" r:id="rId3"/>
    <p:sldId id="271" r:id="rId4"/>
    <p:sldId id="266" r:id="rId5"/>
    <p:sldId id="267" r:id="rId6"/>
    <p:sldId id="268" r:id="rId7"/>
    <p:sldId id="269" r:id="rId8"/>
  </p:sldIdLst>
  <p:sldSz cx="30275213" cy="21383625"/>
  <p:notesSz cx="6858000" cy="9144000"/>
  <p:defaultTextStyle>
    <a:defPPr>
      <a:defRPr lang="en-AU"/>
    </a:defPPr>
    <a:lvl1pPr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1474705" indent="-1151236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2950532" indent="-2303594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4426359" indent="-3455952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5902186" indent="-4608310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1617345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1940814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2264283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2587752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137FF0-BC6B-4384-AE44-3023E5B99AE0}">
          <p14:sldIdLst>
            <p14:sldId id="270"/>
            <p14:sldId id="272"/>
            <p14:sldId id="271"/>
            <p14:sldId id="266"/>
            <p14:sldId id="267"/>
            <p14:sldId id="268"/>
            <p14:sldId id="269"/>
          </p14:sldIdLst>
        </p14:section>
        <p14:section name="Untitled Section" id="{27362A9B-0E57-4A91-A599-E4EF977F0FE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98" userDrawn="1">
          <p15:clr>
            <a:srgbClr val="A4A3A4"/>
          </p15:clr>
        </p15:guide>
        <p15:guide id="2" pos="2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4DD"/>
    <a:srgbClr val="F5E6DA"/>
    <a:srgbClr val="6A917F"/>
    <a:srgbClr val="E2B57B"/>
    <a:srgbClr val="B8706F"/>
    <a:srgbClr val="788DB8"/>
    <a:srgbClr val="928373"/>
    <a:srgbClr val="E6E4DC"/>
    <a:srgbClr val="A6192E"/>
    <a:srgbClr val="1B9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09"/>
    <p:restoredTop sz="96143"/>
  </p:normalViewPr>
  <p:slideViewPr>
    <p:cSldViewPr snapToGrid="0" snapToObjects="1">
      <p:cViewPr>
        <p:scale>
          <a:sx n="50" d="100"/>
          <a:sy n="50" d="100"/>
        </p:scale>
        <p:origin x="1496" y="0"/>
      </p:cViewPr>
      <p:guideLst>
        <p:guide orient="horz" pos="4898"/>
        <p:guide pos="2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17E45-70CB-4E6C-96D7-EFBB37E8E211}" type="datetimeFigureOut">
              <a:rPr lang="en-AU" smtClean="0"/>
              <a:t>10/6/2025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C38E6-6B70-43E4-848F-BBD4ADA66B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17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C9040-9576-11DB-E2D2-37F6329D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4F964-ECF2-A472-3EFC-4CF7043D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6E4E2-4606-8504-E132-B463B71D7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3FE4-8D01-1FC1-58A7-7E73E74E1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62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95FD-675E-863E-72C7-A43F0C0C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BABD3-7020-9D93-B4DE-459A408F0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65037-7DD5-E4FD-37A4-EF60E7E11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30396-436C-C202-F9D5-F776FA719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56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29ED3-E6CC-CB80-E02A-05F8CBA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986EF-A16F-A225-37D2-B3168EC4F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360CD-9EFC-93FF-2B62-18FE7EEC1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50C1E-5DAD-B659-2E21-FB0861C04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05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6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205735" y="5464706"/>
            <a:ext cx="13509612" cy="14567596"/>
          </a:xfrm>
          <a:prstGeom prst="rect">
            <a:avLst/>
          </a:prstGeom>
        </p:spPr>
        <p:txBody>
          <a:bodyPr/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545897" y="3170422"/>
            <a:ext cx="27215558" cy="2044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>
              <a:buNone/>
              <a:defRPr lang="en-AU" sz="6268" b="1" dirty="0">
                <a:solidFill>
                  <a:srgbClr val="A6192E"/>
                </a:solidFill>
                <a:latin typeface="+mn-lt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  <a:endParaRPr lang="en-AU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513762" y="5464706"/>
            <a:ext cx="13424924" cy="6325989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510990" y="11997946"/>
            <a:ext cx="13424924" cy="2820702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510990" y="15070082"/>
            <a:ext cx="13424924" cy="4962220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155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defRPr sz="138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166719" y="5464707"/>
            <a:ext cx="13509612" cy="623937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335"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5166719" y="12038191"/>
            <a:ext cx="13594735" cy="799411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335"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029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45895" y="5440767"/>
            <a:ext cx="13539564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15385805" y="5440767"/>
            <a:ext cx="6564006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22250145" y="5440767"/>
            <a:ext cx="6564006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435223" y="20523830"/>
            <a:ext cx="4340543" cy="275690"/>
          </a:xfrm>
          <a:prstGeom prst="rect">
            <a:avLst/>
          </a:prstGeom>
          <a:noFill/>
        </p:spPr>
        <p:txBody>
          <a:bodyPr wrap="square" lIns="59667" tIns="29832" rIns="59667" bIns="29832" rtlCol="0">
            <a:spAutoFit/>
          </a:bodyPr>
          <a:lstStyle/>
          <a:p>
            <a:pPr defTabSz="444000"/>
            <a:r>
              <a:rPr lang="pt-BR" sz="1400" dirty="0">
                <a:solidFill>
                  <a:srgbClr val="373A36"/>
                </a:solidFill>
              </a:rPr>
              <a:t>ABN 90 952 801 237 | CRICOS Provider 00002J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13761" y="856558"/>
            <a:ext cx="27247692" cy="3563189"/>
          </a:xfrm>
        </p:spPr>
        <p:txBody>
          <a:bodyPr lIns="0"/>
          <a:lstStyle>
            <a:lvl1pPr algn="l">
              <a:defRPr sz="13800" b="0" i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948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" y="9538771"/>
            <a:ext cx="15171571" cy="113087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30075" rtlCol="0" anchor="t" anchorCtr="0"/>
          <a:lstStyle/>
          <a:p>
            <a:pPr algn="ctr"/>
            <a:endParaRPr lang="en-AU" sz="17723" dirty="0"/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15172871" y="9538773"/>
            <a:ext cx="15102347" cy="11310263"/>
          </a:xfrm>
          <a:prstGeom prst="rect">
            <a:avLst/>
          </a:prstGeom>
        </p:spPr>
        <p:txBody>
          <a:bodyPr/>
          <a:lstStyle>
            <a:lvl1pPr marL="0" marR="0" indent="0" algn="l" defTabSz="136083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4890"/>
            </a:lvl1pPr>
          </a:lstStyle>
          <a:p>
            <a:pPr marL="0" marR="0" lvl="0" indent="0" algn="l" defTabSz="136083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13761" y="856558"/>
            <a:ext cx="27247692" cy="3563189"/>
          </a:xfrm>
        </p:spPr>
        <p:txBody>
          <a:bodyPr lIns="0"/>
          <a:lstStyle>
            <a:lvl1pPr algn="l">
              <a:defRPr sz="138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37050" y="20995526"/>
            <a:ext cx="4557694" cy="275690"/>
          </a:xfrm>
          <a:prstGeom prst="rect">
            <a:avLst/>
          </a:prstGeom>
          <a:noFill/>
        </p:spPr>
        <p:txBody>
          <a:bodyPr wrap="square" lIns="59667" tIns="29832" rIns="59667" bIns="29832" rtlCol="0">
            <a:spAutoFit/>
          </a:bodyPr>
          <a:lstStyle/>
          <a:p>
            <a:pPr defTabSz="444000"/>
            <a:r>
              <a:rPr lang="pt-BR" sz="1400" dirty="0">
                <a:solidFill>
                  <a:srgbClr val="373A36"/>
                </a:solidFill>
              </a:rPr>
              <a:t>ABN 90 952 801 237 | CRICOS Provider 00002J</a:t>
            </a:r>
          </a:p>
        </p:txBody>
      </p:sp>
    </p:spTree>
    <p:extLst>
      <p:ext uri="{BB962C8B-B14F-4D97-AF65-F5344CB8AC3E}">
        <p14:creationId xmlns:p14="http://schemas.microsoft.com/office/powerpoint/2010/main" val="374634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6642786"/>
            <a:ext cx="25733931" cy="4583619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12117387"/>
            <a:ext cx="21192649" cy="54647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5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0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5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0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25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1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D5E2-F901-4751-8605-F2B8D9E04C45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10/6/2025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5F4A-4EA1-4F78-92FC-D73F9199B055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90" cy="21386857"/>
            <a:chOff x="0" y="-4571"/>
            <a:chExt cx="42787135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:ma14="http://schemas.microsoft.com/office/mac/drawingml/2011/main" xmlns=""/>
              </a:ex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96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593" y="16760823"/>
            <a:ext cx="9264620" cy="46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47D1E-C343-4630-BC4C-BEDD77D4F926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10/6/2025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8BFA1-028E-4DD5-8543-C6BD711A2D33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77" cy="21386857"/>
            <a:chOff x="0" y="-4571"/>
            <a:chExt cx="42787117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:ma14="http://schemas.microsoft.com/office/mac/drawingml/2011/main" xmlns=""/>
              </a:ex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78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004" y="16829355"/>
            <a:ext cx="6847326" cy="45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13740961"/>
            <a:ext cx="25733931" cy="4247026"/>
          </a:xfrm>
        </p:spPr>
        <p:txBody>
          <a:bodyPr anchor="t"/>
          <a:lstStyle>
            <a:lvl1pPr algn="l">
              <a:defRPr sz="12871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9063294"/>
            <a:ext cx="25733931" cy="4677667"/>
          </a:xfrm>
        </p:spPr>
        <p:txBody>
          <a:bodyPr anchor="b"/>
          <a:lstStyle>
            <a:lvl1pPr marL="0" indent="0">
              <a:buNone/>
              <a:defRPr sz="6436">
                <a:solidFill>
                  <a:schemeClr val="tx1">
                    <a:tint val="75000"/>
                  </a:schemeClr>
                </a:solidFill>
              </a:defRPr>
            </a:lvl1pPr>
            <a:lvl2pPr marL="1475137" indent="0">
              <a:buNone/>
              <a:defRPr sz="5799">
                <a:solidFill>
                  <a:schemeClr val="tx1">
                    <a:tint val="75000"/>
                  </a:schemeClr>
                </a:solidFill>
              </a:defRPr>
            </a:lvl2pPr>
            <a:lvl3pPr marL="2950274" indent="0">
              <a:buNone/>
              <a:defRPr sz="5163">
                <a:solidFill>
                  <a:schemeClr val="tx1">
                    <a:tint val="75000"/>
                  </a:schemeClr>
                </a:solidFill>
              </a:defRPr>
            </a:lvl3pPr>
            <a:lvl4pPr marL="4425411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4pPr>
            <a:lvl5pPr marL="5900547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5pPr>
            <a:lvl6pPr marL="7375684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6pPr>
            <a:lvl7pPr marL="8850821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7pPr>
            <a:lvl8pPr marL="10325958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8pPr>
            <a:lvl9pPr marL="11801094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98AF-2D79-4252-A185-EC4CE866219F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10/6/2025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59A9-B4A0-4220-888E-E97843B9E289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81" cy="21386857"/>
            <a:chOff x="0" y="-4571"/>
            <a:chExt cx="42787123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:ma14="http://schemas.microsoft.com/office/mac/drawingml/2011/main" xmlns=""/>
              </a:ex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84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8" y="17440794"/>
            <a:ext cx="2910318" cy="39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C1226F-1FB9-452A-B31C-642865702ECD}" type="datetime1">
              <a:rPr lang="en-AU" altLang="en-US"/>
              <a:pPr/>
              <a:t>10/6/2025</a:t>
            </a:fld>
            <a:endParaRPr lang="en-AU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7794C-C420-4E55-B51F-89ECB18C2B71}" type="slidenum">
              <a:rPr lang="en-AU" altLang="en-US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2044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13761" y="856558"/>
            <a:ext cx="27247692" cy="356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13761" y="4990037"/>
            <a:ext cx="27247692" cy="1411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77" tIns="208588" rIns="417177" bIns="2085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2" y="19819819"/>
            <a:ext cx="7064216" cy="1138335"/>
          </a:xfrm>
          <a:prstGeom prst="rect">
            <a:avLst/>
          </a:prstGeom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>
            <a:lvl1pPr>
              <a:defRPr sz="3890">
                <a:solidFill>
                  <a:srgbClr val="898989"/>
                </a:solidFill>
              </a:defRPr>
            </a:lvl1pPr>
          </a:lstStyle>
          <a:p>
            <a:fld id="{A1046C0A-8DD3-45E4-89B0-02460591A199}" type="datetime1">
              <a:rPr lang="en-AU" altLang="en-US"/>
              <a:pPr/>
              <a:t>10/6/2025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594" y="19819819"/>
            <a:ext cx="9586027" cy="1138335"/>
          </a:xfrm>
          <a:prstGeom prst="rect">
            <a:avLst/>
          </a:prstGeom>
        </p:spPr>
        <p:txBody>
          <a:bodyPr vert="horz" lIns="417177" tIns="208588" rIns="417177" bIns="208588" rtlCol="0" anchor="ctr"/>
          <a:lstStyle>
            <a:lvl1pPr algn="ctr" defTabSz="1475137" fontAlgn="auto">
              <a:spcBef>
                <a:spcPts val="0"/>
              </a:spcBef>
              <a:spcAft>
                <a:spcPts val="0"/>
              </a:spcAft>
              <a:defRPr sz="389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7" y="19819819"/>
            <a:ext cx="7064216" cy="1138335"/>
          </a:xfrm>
          <a:prstGeom prst="rect">
            <a:avLst/>
          </a:prstGeom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>
            <a:lvl1pPr algn="r">
              <a:defRPr sz="3890">
                <a:solidFill>
                  <a:srgbClr val="898989"/>
                </a:solidFill>
              </a:defRPr>
            </a:lvl1pPr>
          </a:lstStyle>
          <a:p>
            <a:fld id="{8B99150C-1655-42EC-A45A-03093DEDC00F}" type="slidenum">
              <a:rPr lang="en-AU" altLang="en-US"/>
              <a:pPr/>
              <a:t>‹#›</a:t>
            </a:fld>
            <a:endParaRPr lang="en-AU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-3232"/>
            <a:ext cx="30289289" cy="21386857"/>
            <a:chOff x="0" y="-4571"/>
            <a:chExt cx="42787134" cy="30243271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:ma14="http://schemas.microsoft.com/office/mac/drawingml/2011/main" xmlns=""/>
              </a:ex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95" y="-4571"/>
              <a:ext cx="8146839" cy="304958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5" r:id="rId3"/>
    <p:sldLayoutId id="2147483666" r:id="rId4"/>
    <p:sldLayoutId id="2147483661" r:id="rId5"/>
    <p:sldLayoutId id="2147483662" r:id="rId6"/>
    <p:sldLayoutId id="2147483663" r:id="rId7"/>
    <p:sldLayoutId id="2147483655" r:id="rId8"/>
  </p:sldLayoutIdLst>
  <p:txStyles>
    <p:titleStyle>
      <a:lvl1pPr algn="ctr" defTabSz="1474079" rtl="0" eaLnBrk="1" fontAlgn="base" hangingPunct="1">
        <a:spcBef>
          <a:spcPct val="0"/>
        </a:spcBef>
        <a:spcAft>
          <a:spcPct val="0"/>
        </a:spcAft>
        <a:defRPr sz="14215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23332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646664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969996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293327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105840" indent="-1105840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0325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396922" indent="-921721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052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3686881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7708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162083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6436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6637284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6436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8113253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6pPr>
      <a:lvl7pPr marL="9588389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7pPr>
      <a:lvl8pPr marL="11063527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8pPr>
      <a:lvl9pPr marL="12538663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1pPr>
      <a:lvl2pPr marL="1475137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2pPr>
      <a:lvl3pPr marL="295027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3pPr>
      <a:lvl4pPr marL="4425411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4pPr>
      <a:lvl5pPr marL="5900547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5pPr>
      <a:lvl6pPr marL="737568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6pPr>
      <a:lvl7pPr marL="8850821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7pPr>
      <a:lvl8pPr marL="10325958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8pPr>
      <a:lvl9pPr marL="1180109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30.png"/><Relationship Id="rId3" Type="http://schemas.openxmlformats.org/officeDocument/2006/relationships/image" Target="../media/image20.png"/><Relationship Id="rId21" Type="http://schemas.openxmlformats.org/officeDocument/2006/relationships/image" Target="../media/image27.png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24" Type="http://schemas.openxmlformats.org/officeDocument/2006/relationships/image" Target="../media/image17.png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28" Type="http://schemas.openxmlformats.org/officeDocument/2006/relationships/image" Target="../media/image32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Relationship Id="rId22" Type="http://schemas.openxmlformats.org/officeDocument/2006/relationships/image" Target="../media/image1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8.png"/><Relationship Id="rId18" Type="http://schemas.openxmlformats.org/officeDocument/2006/relationships/image" Target="../media/image12.png"/><Relationship Id="rId26" Type="http://schemas.openxmlformats.org/officeDocument/2006/relationships/image" Target="../media/image31.png"/><Relationship Id="rId3" Type="http://schemas.openxmlformats.org/officeDocument/2006/relationships/image" Target="../media/image20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17" Type="http://schemas.openxmlformats.org/officeDocument/2006/relationships/image" Target="../media/image11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24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23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13.png"/><Relationship Id="rId14" Type="http://schemas.openxmlformats.org/officeDocument/2006/relationships/image" Target="../media/image5.png"/><Relationship Id="rId22" Type="http://schemas.openxmlformats.org/officeDocument/2006/relationships/image" Target="../media/image23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26" Type="http://schemas.openxmlformats.org/officeDocument/2006/relationships/image" Target="../media/image16.png"/><Relationship Id="rId3" Type="http://schemas.openxmlformats.org/officeDocument/2006/relationships/image" Target="../media/image20.png"/><Relationship Id="rId21" Type="http://schemas.openxmlformats.org/officeDocument/2006/relationships/image" Target="../media/image12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17" Type="http://schemas.openxmlformats.org/officeDocument/2006/relationships/image" Target="../media/image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24" Type="http://schemas.openxmlformats.org/officeDocument/2006/relationships/image" Target="../media/image15.png"/><Relationship Id="rId5" Type="http://schemas.openxmlformats.org/officeDocument/2006/relationships/image" Target="../media/image22.png"/><Relationship Id="rId15" Type="http://schemas.openxmlformats.org/officeDocument/2006/relationships/image" Target="../media/image25.png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10" Type="http://schemas.openxmlformats.org/officeDocument/2006/relationships/image" Target="../media/image31.png"/><Relationship Id="rId19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7.png"/><Relationship Id="rId22" Type="http://schemas.openxmlformats.org/officeDocument/2006/relationships/image" Target="../media/image13.png"/><Relationship Id="rId27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1.png"/><Relationship Id="rId18" Type="http://schemas.openxmlformats.org/officeDocument/2006/relationships/image" Target="../media/image2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image" Target="../media/image3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3.png"/><Relationship Id="rId5" Type="http://schemas.openxmlformats.org/officeDocument/2006/relationships/image" Target="../media/image38.png"/><Relationship Id="rId1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73F2-4A56-4803-854A-981648C8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6101877C-EE6C-1A6D-5205-75D2EE05775C}"/>
              </a:ext>
            </a:extLst>
          </p:cNvPr>
          <p:cNvGrpSpPr/>
          <p:nvPr/>
        </p:nvGrpSpPr>
        <p:grpSpPr>
          <a:xfrm>
            <a:off x="15293619" y="3508677"/>
            <a:ext cx="14101062" cy="9872345"/>
            <a:chOff x="15293619" y="3508677"/>
            <a:chExt cx="14101062" cy="987234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1DC5C0-F4C2-D716-1B4B-8BA17298CF0C}"/>
                </a:ext>
              </a:extLst>
            </p:cNvPr>
            <p:cNvGrpSpPr/>
            <p:nvPr/>
          </p:nvGrpSpPr>
          <p:grpSpPr>
            <a:xfrm>
              <a:off x="15293619" y="3508677"/>
              <a:ext cx="14101062" cy="9872345"/>
              <a:chOff x="15293619" y="3508677"/>
              <a:chExt cx="14101062" cy="987234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0F0797-963C-D435-07C3-F31F5CAFD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3619" y="3508677"/>
                <a:ext cx="14101062" cy="987234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lIns="127289" tIns="127289" rIns="127289" bIns="127289"/>
              <a:lstStyle/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600" b="1" dirty="0">
                    <a:solidFill>
                      <a:srgbClr val="A6192E"/>
                    </a:solidFill>
                    <a:cs typeface="Arial"/>
                  </a:rPr>
                  <a:t>RESULTS</a:t>
                </a: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>
                  <a:latin typeface="+mn-lt"/>
                  <a:cs typeface="Arial"/>
                </a:endParaRP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63" dirty="0">
                  <a:solidFill>
                    <a:srgbClr val="1B9095"/>
                  </a:solidFill>
                  <a:latin typeface="Georgia" panose="02040502050405020303" pitchFamily="18" charset="0"/>
                  <a:cs typeface="Arial"/>
                </a:endParaRP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63" dirty="0">
                    <a:solidFill>
                      <a:schemeClr val="lt1"/>
                    </a:solidFill>
                    <a:latin typeface="Georgia" panose="02040502050405020303" pitchFamily="18" charset="0"/>
                    <a:ea typeface="+mn-ea"/>
                    <a:cs typeface="Arial"/>
                  </a:rPr>
                  <a:t>Sample </a:t>
                </a:r>
                <a:r>
                  <a:rPr lang="en-US" sz="3395" dirty="0">
                    <a:solidFill>
                      <a:schemeClr val="lt1"/>
                    </a:solidFill>
                    <a:latin typeface="+mn-lt"/>
                    <a:ea typeface="+mn-ea"/>
                    <a:cs typeface="Arial"/>
                  </a:rPr>
                  <a:t>Text Column 1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50158B-E401-8977-A023-FA8E77BF1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93619" y="4308529"/>
                <a:ext cx="14100933" cy="0"/>
              </a:xfrm>
              <a:prstGeom prst="line">
                <a:avLst/>
              </a:prstGeom>
              <a:ln w="57150">
                <a:solidFill>
                  <a:srgbClr val="E7E4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695109-B736-0220-3745-F16194288563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258" y="4335332"/>
              <a:ext cx="0" cy="9045690"/>
            </a:xfrm>
            <a:prstGeom prst="line">
              <a:avLst/>
            </a:prstGeom>
            <a:ln w="57150">
              <a:solidFill>
                <a:srgbClr val="E7E4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29E74-37F0-2B67-5ACF-99FA9CB4E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categories are learned by forming stimulus-response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through direct experience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1, 2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Under single-task conditions, prior research</a:t>
            </a:r>
            <a:r>
              <a:rPr lang="en-AU" sz="2800" dirty="0">
                <a:latin typeface="+mn-lt"/>
                <a:ea typeface="+mn-ea"/>
                <a:cs typeface="Arial"/>
              </a:rPr>
              <a:t>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these associations are linked to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and not to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motor effectors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with a specific finger)</a:t>
            </a:r>
            <a:r>
              <a:rPr lang="en-AU" sz="2800" baseline="30000" dirty="0">
                <a:cs typeface="Arial"/>
              </a:rPr>
              <a:t> 1, 2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During task-switching, it is unknown whether these associations are linked to motor goals or to </a:t>
            </a:r>
            <a:r>
              <a:rPr lang="en-AU" sz="2800" dirty="0">
                <a:latin typeface="+mn-lt"/>
                <a:ea typeface="+mn-ea"/>
                <a:cs typeface="Arial"/>
              </a:rPr>
              <a:t>motor effectors.</a:t>
            </a:r>
            <a:r>
              <a:rPr lang="en-AU" sz="2800" baseline="30000" dirty="0">
                <a:cs typeface="Arial"/>
              </a:rPr>
              <a:t> 3</a:t>
            </a:r>
            <a:endParaRPr lang="en-AU" sz="2800" noProof="0" dirty="0">
              <a:latin typeface="+mn-lt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63CA9-3BBF-EB2B-7EB4-044A741B7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8" y="13577418"/>
            <a:ext cx="14100933" cy="31318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Data collection was limited due to sharing the lab with other students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To reach a statistical power of 0.8, 32 participants per group were required, </a:t>
            </a:r>
            <a:r>
              <a:rPr lang="en-US" sz="2800" b="1" dirty="0">
                <a:latin typeface="+mn-lt"/>
                <a:cs typeface="Arial"/>
              </a:rPr>
              <a:t>we only had 7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Difference in motor/homunculus space between fingers might not be enough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Future research could focus on block-by-block task switching, instead of trial-by-trial</a:t>
            </a: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4E083-72F0-40D9-B329-1BDE9B10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Determine whether procedural category learning during task switching task is driven by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motor goals (e.g., pressing a key on the right)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motor effectors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2670DB-CF4A-27D3-44E8-A3C8570A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8" y="16905619"/>
            <a:ext cx="14100933" cy="21300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We found </a:t>
            </a:r>
            <a:r>
              <a:rPr lang="en-US" sz="2800" b="1" dirty="0">
                <a:latin typeface="+mn-lt"/>
                <a:cs typeface="Arial"/>
              </a:rPr>
              <a:t>no difference </a:t>
            </a:r>
            <a:r>
              <a:rPr lang="en-US" sz="2800" dirty="0">
                <a:latin typeface="+mn-lt"/>
                <a:cs typeface="Arial"/>
              </a:rPr>
              <a:t>between congruent and incongruent conditions but due to small sample size no strong inference </a:t>
            </a:r>
            <a:r>
              <a:rPr lang="en-US" sz="2800">
                <a:latin typeface="+mn-lt"/>
                <a:cs typeface="Arial"/>
              </a:rPr>
              <a:t>can yet be made.  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+mn-lt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D4FBD3-B8CA-4FC9-40B1-C1CD0BBD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BB5B8-81EF-CD96-F98C-68DDDAB9B5E4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B390-1161-2751-9644-04A327F4FBBE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9BF669-CE71-9FEF-0C5A-1ACC561A80CB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481033-C372-ACA2-0930-76998723BC57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39286E-C6B9-D172-CAA4-3B3AF690EBD1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BDD2E4-54B2-C79B-C2DE-3143859B167F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031D573B-07A4-47E2-961A-F9DA4BF7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981E03E1-A31F-EBDF-D952-E9ADE952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26A0175C-71BA-C472-4574-EDD96399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07C62C49-9686-2485-EDA5-A4425F345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33512301-BF7E-B3CB-C2E7-FF1E585E3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44EB377-C096-4952-0684-BA94C657C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838" y="16830824"/>
            <a:ext cx="2986079" cy="194196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48B1BF61-8163-C495-E007-233A341EE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524462BE-4C08-7809-898F-EBDC20BD3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45A72C79-3FA1-8643-1466-3294480DA17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EB607A08-2D3B-CC3A-1751-BAECF2BCE51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1544" t="26445" r="32854" b="21433"/>
          <a:stretch>
            <a:fillRect/>
          </a:stretch>
        </p:blipFill>
        <p:spPr>
          <a:xfrm>
            <a:off x="8583976" y="17010640"/>
            <a:ext cx="1639677" cy="1561184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7514DF-52F0-A598-091C-79E4DAE83BD2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13E1F121-3300-D257-8B07-26B3E704A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B230A62-D873-812F-AFB3-A30D95C5EBB8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21B9BA12-4AA9-71E8-1120-6CD3E80BE9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C17C631D-275F-FA3A-0CD0-AA3A133CD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B0B4DF8-0AF8-6507-F067-B8ABFCE7975B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0B66469-5375-6579-1CE2-B82AE4876202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61AEC29-41CD-6598-63BD-A454E63F4E92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25841B3-2989-7AAF-AB9E-A943A359AD8C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3A59D94-907A-1EF5-DD8E-CB40A33AC216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35A66B37-62EB-FCAB-7EA1-CA93DFB476BE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A0B535A6-8D80-FC03-4E76-DC3C45FE452B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C5DB930-2A84-5F64-0976-9716B4A97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213775"/>
            <a:ext cx="14100933" cy="17563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600" dirty="0"/>
              <a:t>Crossley MJ, Arnold H, Kaplan DM, Ashby FG. Motor demands in </a:t>
            </a:r>
            <a:r>
              <a:rPr lang="en-AU" sz="1600" dirty="0" err="1"/>
              <a:t>catogory</a:t>
            </a:r>
            <a:r>
              <a:rPr lang="en-AU" sz="1600" dirty="0"/>
              <a:t> learning during task switching. (unpublished).</a:t>
            </a:r>
          </a:p>
          <a:p>
            <a:pPr marL="342900" indent="-342900">
              <a:buFont typeface="+mj-lt"/>
              <a:buAutoNum type="arabicPeriod"/>
            </a:pP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D3942-0766-9903-F56F-98BDE4FD3802}"/>
              </a:ext>
            </a:extLst>
          </p:cNvPr>
          <p:cNvSpPr txBox="1"/>
          <p:nvPr/>
        </p:nvSpPr>
        <p:spPr>
          <a:xfrm>
            <a:off x="21135619" y="11142506"/>
            <a:ext cx="82589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No difference </a:t>
            </a:r>
            <a:r>
              <a:rPr lang="en-AU" sz="2800" dirty="0"/>
              <a:t>between congruency conditions is strong evidence for </a:t>
            </a:r>
            <a:r>
              <a:rPr lang="en-AU" sz="2800" b="1" dirty="0"/>
              <a:t>motor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However, power is low due to small sample size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55DDB2-71F3-F999-3F5F-7F4B310C673F}"/>
              </a:ext>
            </a:extLst>
          </p:cNvPr>
          <p:cNvSpPr txBox="1"/>
          <p:nvPr/>
        </p:nvSpPr>
        <p:spPr>
          <a:xfrm>
            <a:off x="1314450" y="12237014"/>
            <a:ext cx="552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74DE1B-E590-EEF0-C505-262CB3DF67AD}"/>
              </a:ext>
            </a:extLst>
          </p:cNvPr>
          <p:cNvSpPr txBox="1"/>
          <p:nvPr/>
        </p:nvSpPr>
        <p:spPr>
          <a:xfrm>
            <a:off x="1066631" y="12031492"/>
            <a:ext cx="676862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Used a category learning task known to recruits procedural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2 x 2 design: </a:t>
            </a:r>
            <a:r>
              <a:rPr lang="en-GB" sz="2800" b="1" dirty="0"/>
              <a:t>Response congruency </a:t>
            </a:r>
            <a:r>
              <a:rPr lang="en-GB" sz="2800" dirty="0"/>
              <a:t>(congruent vs. incongruent) and </a:t>
            </a:r>
            <a:r>
              <a:rPr lang="en-GB" sz="2800" b="1" dirty="0"/>
              <a:t>Finger distance </a:t>
            </a:r>
            <a:r>
              <a:rPr lang="en-GB" sz="2800" dirty="0"/>
              <a:t>(finger pairs which are close together vs. far apart)</a:t>
            </a:r>
            <a:r>
              <a:rPr lang="en-AU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Congruent:</a:t>
            </a:r>
            <a:r>
              <a:rPr lang="en-AU" sz="2800" dirty="0"/>
              <a:t> Both subtasks map a given stimulus to the same hand.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Incongruent:</a:t>
            </a:r>
            <a:r>
              <a:rPr lang="en-AU" sz="2800" dirty="0"/>
              <a:t> Subtasks map each given stimulus to opposite hands.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8 participants in each of the 4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41" name="Picture 40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D3E095EA-E95B-7589-ADFF-B45B881D4C0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2019"/>
          <a:stretch>
            <a:fillRect/>
          </a:stretch>
        </p:blipFill>
        <p:spPr>
          <a:xfrm>
            <a:off x="15327177" y="4719780"/>
            <a:ext cx="5238990" cy="85553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FAF11C0-4ED7-D2DC-E031-2547361DC0D4}"/>
              </a:ext>
            </a:extLst>
          </p:cNvPr>
          <p:cNvSpPr/>
          <p:nvPr/>
        </p:nvSpPr>
        <p:spPr>
          <a:xfrm>
            <a:off x="15451404" y="8605761"/>
            <a:ext cx="5164126" cy="4549139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E5450A-7A92-2170-A551-6C02F0AF5D86}"/>
              </a:ext>
            </a:extLst>
          </p:cNvPr>
          <p:cNvGrpSpPr/>
          <p:nvPr/>
        </p:nvGrpSpPr>
        <p:grpSpPr>
          <a:xfrm>
            <a:off x="20816252" y="4823472"/>
            <a:ext cx="8446332" cy="6177086"/>
            <a:chOff x="20757258" y="4600037"/>
            <a:chExt cx="8446332" cy="6177086"/>
          </a:xfrm>
        </p:grpSpPr>
        <p:pic>
          <p:nvPicPr>
            <p:cNvPr id="39" name="Picture 38" descr="A graph of different sizes of bars&#10;&#10;AI-generated content may be incorrect.">
              <a:extLst>
                <a:ext uri="{FF2B5EF4-FFF2-40B4-BE49-F238E27FC236}">
                  <a16:creationId xmlns:a16="http://schemas.microsoft.com/office/drawing/2014/main" id="{B9EE8230-7FD5-2BC6-042F-F4E13874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757258" y="4600037"/>
              <a:ext cx="8446332" cy="5067799"/>
            </a:xfrm>
            <a:prstGeom prst="rect">
              <a:avLst/>
            </a:prstGeom>
          </p:spPr>
        </p:pic>
        <p:pic>
          <p:nvPicPr>
            <p:cNvPr id="4" name="Picture 3" descr="A close-up of a keyboard&#10;&#10;AI-generated content may be incorrect.">
              <a:extLst>
                <a:ext uri="{FF2B5EF4-FFF2-40B4-BE49-F238E27FC236}">
                  <a16:creationId xmlns:a16="http://schemas.microsoft.com/office/drawing/2014/main" id="{D656EA14-491F-B22F-4030-710F650E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14298" t="9042" r="5327"/>
            <a:stretch>
              <a:fillRect/>
            </a:stretch>
          </p:blipFill>
          <p:spPr>
            <a:xfrm>
              <a:off x="26036914" y="8961241"/>
              <a:ext cx="2852615" cy="1815882"/>
            </a:xfrm>
            <a:prstGeom prst="rect">
              <a:avLst/>
            </a:prstGeom>
          </p:spPr>
        </p:pic>
        <p:pic>
          <p:nvPicPr>
            <p:cNvPr id="5" name="Picture 4" descr="A close-up of hands on a keyboard&#10;&#10;AI-generated content may be incorrect.">
              <a:extLst>
                <a:ext uri="{FF2B5EF4-FFF2-40B4-BE49-F238E27FC236}">
                  <a16:creationId xmlns:a16="http://schemas.microsoft.com/office/drawing/2014/main" id="{69AB0B84-EEEB-F4A8-EFD5-F8A1BDD9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1498" t="9019" r="8107"/>
            <a:stretch>
              <a:fillRect/>
            </a:stretch>
          </p:blipFill>
          <p:spPr>
            <a:xfrm>
              <a:off x="21874115" y="8961241"/>
              <a:ext cx="2852616" cy="1815882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FEC65A3-88D8-75B1-B829-5AC424138664}"/>
              </a:ext>
            </a:extLst>
          </p:cNvPr>
          <p:cNvSpPr txBox="1"/>
          <p:nvPr/>
        </p:nvSpPr>
        <p:spPr>
          <a:xfrm>
            <a:off x="16724975" y="4421826"/>
            <a:ext cx="28387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A6192E"/>
                </a:solidFill>
                <a:cs typeface="Arial"/>
              </a:rPr>
              <a:t>Motor Goal Prediction</a:t>
            </a:r>
            <a:endParaRPr lang="en-AU" sz="3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884681-CBE3-3FBD-FA0D-3F750102478F}"/>
              </a:ext>
            </a:extLst>
          </p:cNvPr>
          <p:cNvSpPr txBox="1"/>
          <p:nvPr/>
        </p:nvSpPr>
        <p:spPr>
          <a:xfrm>
            <a:off x="22360864" y="4455073"/>
            <a:ext cx="551993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A6192E"/>
                </a:solidFill>
                <a:cs typeface="Arial"/>
              </a:rPr>
              <a:t>EXPERIMENTAL RESULTS</a:t>
            </a:r>
            <a:endParaRPr lang="en-AU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B4228-A027-551A-444F-F4E9C67EF9AC}"/>
              </a:ext>
            </a:extLst>
          </p:cNvPr>
          <p:cNvSpPr txBox="1"/>
          <p:nvPr/>
        </p:nvSpPr>
        <p:spPr>
          <a:xfrm>
            <a:off x="16724975" y="8839285"/>
            <a:ext cx="283879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A6192E"/>
                </a:solidFill>
                <a:cs typeface="Arial"/>
              </a:rPr>
              <a:t>Motor Effector Prediction</a:t>
            </a: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28936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329A-6CCB-7D4A-FBA5-B34FF187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2B59BD-656E-661D-715F-2CBF81037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575C40-37CF-EC0C-4CF5-C2B8E824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Could only collect data once a week due to sharing the lab with other students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F49986-4E6F-993C-E1FD-8AA91A50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4AE71B-D092-0825-C379-E8C4563DC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DA433-F3A4-7078-83FB-6A1734F3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9393B-B684-0741-1B84-EF5F6876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0536B-5C65-6240-006D-FEA9997E63F9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5C4E6-E64B-7DF9-B18F-CB0986CFAF67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1AA03A-2F49-E67F-DC45-684A4A5D5239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E5B8654-D4A1-947A-3112-EF20A3A87053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70BD493-55AF-4E35-30EC-4F331FD8D1A0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0ACC02-454E-6EBD-291D-7BA4562F9C81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1BE052D-4C81-F1E7-B802-672E065A48B6}"/>
              </a:ext>
            </a:extLst>
          </p:cNvPr>
          <p:cNvGrpSpPr/>
          <p:nvPr/>
        </p:nvGrpSpPr>
        <p:grpSpPr>
          <a:xfrm>
            <a:off x="894876" y="11634171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B6A874B-BEA0-CB0F-AA2B-5DFC78C816EC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CE3258B-DAD6-D366-E470-2AEA420DC8D6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229A598-CA1F-3499-D548-220D4FEBEF90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132014B3-FAB8-D9C2-CC8B-E2586095F6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14541BD-A40C-75ED-B2CA-A9A7210471A3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462F4E0-4440-110C-DF52-85880A01F208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49D1491-E96C-B178-3BBC-E82BD82E70F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B07595B-EF1E-2EAC-4CF4-FB8A9E8C0D9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1200B80-0D3B-7387-219C-03FC99E5D0E9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8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2EED780-BFF9-36EA-2A4E-454F0D44B92A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7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80F46BB-CD12-5B24-74D8-F87EBFCFA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7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32DFE0E-C29F-B2CD-891F-090EAC703AF5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8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C21CEC75-A28A-8493-BAF5-2364813CEA8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6C76AA3-FE2C-D9A8-90EF-3DEACD36C4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08CFB94-7F1F-E48D-B16C-D36AFD0D3B78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B630AC0-38FB-21F8-92E9-106ED89420C1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1336CD6-3BF7-D6A8-5388-0D62FD060AF5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423E09-3C51-A675-AF12-F62DFD467A0C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DD470A-CFDE-59B1-AFE2-519BC0C64644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74E6D1-1B46-F558-3C8C-A082249D2B53}"/>
              </a:ext>
            </a:extLst>
          </p:cNvPr>
          <p:cNvGrpSpPr/>
          <p:nvPr/>
        </p:nvGrpSpPr>
        <p:grpSpPr>
          <a:xfrm>
            <a:off x="4285576" y="18692596"/>
            <a:ext cx="1789598" cy="1874998"/>
            <a:chOff x="916317" y="18558104"/>
            <a:chExt cx="1789598" cy="187499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3A32403-5063-CCC7-020C-E099AD566AA4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93" name="Picture 92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0435F38A-8D14-330F-7F64-D09709D07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8" name="Picture 9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F22EC866-EBEB-A0A6-D2AF-A2146E79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CBDBFA-9635-80E7-B758-1DD7005341D7}"/>
                </a:ext>
              </a:extLst>
            </p:cNvPr>
            <p:cNvSpPr txBox="1"/>
            <p:nvPr/>
          </p:nvSpPr>
          <p:spPr>
            <a:xfrm>
              <a:off x="1502716" y="19879104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65DA91-55C6-EC5B-7108-06B3C303F0C3}"/>
              </a:ext>
            </a:extLst>
          </p:cNvPr>
          <p:cNvGrpSpPr/>
          <p:nvPr/>
        </p:nvGrpSpPr>
        <p:grpSpPr>
          <a:xfrm>
            <a:off x="954107" y="18695568"/>
            <a:ext cx="1786168" cy="1882629"/>
            <a:chOff x="4353521" y="18695568"/>
            <a:chExt cx="1786168" cy="188262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6B9B0F5-3E85-DF54-D548-D702C5D7E6FA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92" name="Picture 91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0639268E-F6A5-DC9A-EA3C-47FEBF91C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99" name="Picture 98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1EECE18D-5A8D-0E18-DF8A-67D6ACC90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592AB33-1DB7-567D-CC4A-FF8B330554D1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9ED51FF3-A1B7-95DD-DB9B-F1AD1A224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271F62FC-9BF6-43FF-3B99-2ED38342B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D1CB9F88-F4B3-16F5-BF96-4AC2C9DA4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0D4F860E-F805-D0E0-AD63-EF38B58E9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C83E897C-5D20-74C7-26BF-3A955E5D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57085CEF-51FB-807F-A9E6-BFEF63093C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6F720F2-8C68-F2AE-C49D-86FB6B5A7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5821" y="16830824"/>
            <a:ext cx="2986079" cy="1941967"/>
          </a:xfrm>
          <a:prstGeom prst="rect">
            <a:avLst/>
          </a:prstGeom>
        </p:spPr>
      </p:pic>
      <p:pic>
        <p:nvPicPr>
          <p:cNvPr id="130" name="Picture 129" descr="Hands on a keyboard&#10;&#10;AI-generated content may be incorrect.">
            <a:extLst>
              <a:ext uri="{FF2B5EF4-FFF2-40B4-BE49-F238E27FC236}">
                <a16:creationId xmlns:a16="http://schemas.microsoft.com/office/drawing/2014/main" id="{D684C340-2558-379E-B7A3-C91DD7BF23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3060" y="18867425"/>
            <a:ext cx="2991600" cy="194555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F17F3F47-CE50-A1C7-5A0A-B59FA40B42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4EF3E02E-AC1C-9C50-666A-13BB102D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4B330674-637F-9278-6F4A-8E0402BD020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AC177120-2988-6E26-83DB-C5B54FCF63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0170" y="16218576"/>
            <a:ext cx="4605591" cy="299520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E0F830B-9322-2C19-52EE-B764EC9AEB0A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9047A3CB-7B48-8DDB-BFE3-F78E04AB7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267A4D6-0E60-7643-6D77-14D1E0C1748A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pic>
        <p:nvPicPr>
          <p:cNvPr id="141" name="Picture 140" descr="Hands typing on a keyboard&#10;&#10;AI-generated content may be incorrect.">
            <a:extLst>
              <a:ext uri="{FF2B5EF4-FFF2-40B4-BE49-F238E27FC236}">
                <a16:creationId xmlns:a16="http://schemas.microsoft.com/office/drawing/2014/main" id="{459068C9-9F18-51F8-AD60-3816344AF7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07371" y="19077672"/>
            <a:ext cx="2667600" cy="1500525"/>
          </a:xfrm>
          <a:prstGeom prst="rect">
            <a:avLst/>
          </a:prstGeom>
        </p:spPr>
      </p:pic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72560728-C7A7-DABC-D767-D329CBC508A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93670143-0B9D-ACF8-A55B-63F5F8F4B4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7CBFFC91-16BA-72B5-8954-EAA963CFA0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AC8D53C-F6BD-C9FB-18AF-578CCFCFEA31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DA104C4-3C44-D00A-FF5A-8BAF003A2F99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E54604D-FF34-C6E2-99F1-043EBF37FEBC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D2AA902-40E9-1CF3-7416-045BDCBE4E4A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8177110-692C-D3CB-0AB7-CDF2A57D5FC2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86C9512-7948-D1D2-CA71-2484A244355D}"/>
              </a:ext>
            </a:extLst>
          </p:cNvPr>
          <p:cNvSpPr txBox="1"/>
          <p:nvPr/>
        </p:nvSpPr>
        <p:spPr>
          <a:xfrm rot="16200000">
            <a:off x="10595989" y="19628650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D2730AAC-3DB6-9D6E-5CCA-D2EB9F02F108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CB34154E-040B-BBEB-FA28-6513BE79362E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6B703B3-B91A-9BC2-4AEA-71F6E3507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AE3CCE9-821E-F99A-625C-4267CDF63E0B}"/>
              </a:ext>
            </a:extLst>
          </p:cNvPr>
          <p:cNvGrpSpPr/>
          <p:nvPr/>
        </p:nvGrpSpPr>
        <p:grpSpPr>
          <a:xfrm>
            <a:off x="2516156" y="18815282"/>
            <a:ext cx="1789598" cy="1918938"/>
            <a:chOff x="2515960" y="18768753"/>
            <a:chExt cx="1789598" cy="1918938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75414B7-65F4-8CDF-6009-25075BE456E1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174" name="Picture 173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FF9093EF-80DB-7320-6038-073D42BB6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175" name="Picture 174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05E18CD9-45DD-6292-E8F1-C5047803D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207F813-3798-394A-3833-7958046D2844}"/>
                </a:ext>
              </a:extLst>
            </p:cNvPr>
            <p:cNvSpPr txBox="1"/>
            <p:nvPr/>
          </p:nvSpPr>
          <p:spPr>
            <a:xfrm>
              <a:off x="3153476" y="18768753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B000FA0-ACC4-8ED1-1627-30C0EB38CE45}"/>
              </a:ext>
            </a:extLst>
          </p:cNvPr>
          <p:cNvGrpSpPr/>
          <p:nvPr/>
        </p:nvGrpSpPr>
        <p:grpSpPr>
          <a:xfrm>
            <a:off x="5927445" y="18815637"/>
            <a:ext cx="1799987" cy="1880649"/>
            <a:chOff x="6011901" y="18450524"/>
            <a:chExt cx="1799987" cy="1880649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21C2F3F-43AA-D1F3-BC71-5D2D8A93A52E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179" name="Picture 178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A532BA55-C09B-32A8-F27C-A436DD45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180" name="Picture 179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94A5CF0E-811C-E68B-FC94-DE978EA6F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61BF409-7758-85F1-6B84-66FD309C117D}"/>
                </a:ext>
              </a:extLst>
            </p:cNvPr>
            <p:cNvSpPr txBox="1"/>
            <p:nvPr/>
          </p:nvSpPr>
          <p:spPr>
            <a:xfrm>
              <a:off x="6554840" y="18450524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0AB3F9-2CB9-FE51-4A27-D8DA280345CA}"/>
              </a:ext>
            </a:extLst>
          </p:cNvPr>
          <p:cNvSpPr txBox="1"/>
          <p:nvPr/>
        </p:nvSpPr>
        <p:spPr>
          <a:xfrm>
            <a:off x="21379922" y="10031043"/>
            <a:ext cx="838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AU" sz="2800" dirty="0"/>
              <a:t>Results</a:t>
            </a:r>
          </a:p>
        </p:txBody>
      </p:sp>
      <p:pic>
        <p:nvPicPr>
          <p:cNvPr id="8" name="Picture 7" descr="A graph of different sizes of objects&#10;&#10;AI-generated content may be incorrect.">
            <a:extLst>
              <a:ext uri="{FF2B5EF4-FFF2-40B4-BE49-F238E27FC236}">
                <a16:creationId xmlns:a16="http://schemas.microsoft.com/office/drawing/2014/main" id="{95DE5C4C-6007-9FBD-8F29-327F6EF33A9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506246" y="3593890"/>
            <a:ext cx="9646076" cy="5787646"/>
          </a:xfrm>
          <a:prstGeom prst="rect">
            <a:avLst/>
          </a:prstGeom>
        </p:spPr>
      </p:pic>
      <p:pic>
        <p:nvPicPr>
          <p:cNvPr id="4" name="Picture 3" descr="A close-up of a keyboard&#10;&#10;AI-generated content may be incorrect.">
            <a:extLst>
              <a:ext uri="{FF2B5EF4-FFF2-40B4-BE49-F238E27FC236}">
                <a16:creationId xmlns:a16="http://schemas.microsoft.com/office/drawing/2014/main" id="{E9B32F99-E866-8A2D-5474-560B4E7CC95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3324" y="8503834"/>
            <a:ext cx="2668265" cy="1500899"/>
          </a:xfrm>
          <a:prstGeom prst="rect">
            <a:avLst/>
          </a:prstGeom>
        </p:spPr>
      </p:pic>
      <p:pic>
        <p:nvPicPr>
          <p:cNvPr id="5" name="Picture 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7753CB5B-C6B6-9899-35DB-57D6CCA0FB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21550" y="8504208"/>
            <a:ext cx="2667600" cy="15005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A3DBA-6210-EDD6-3EE7-D4BBE88E09D1}"/>
              </a:ext>
            </a:extLst>
          </p:cNvPr>
          <p:cNvGrpSpPr/>
          <p:nvPr/>
        </p:nvGrpSpPr>
        <p:grpSpPr>
          <a:xfrm>
            <a:off x="15388218" y="8728179"/>
            <a:ext cx="5642974" cy="4513350"/>
            <a:chOff x="15388218" y="8728179"/>
            <a:chExt cx="5642974" cy="4513350"/>
          </a:xfrm>
        </p:grpSpPr>
        <p:pic>
          <p:nvPicPr>
            <p:cNvPr id="17" name="Picture 16" descr="A human brain with text on it&#10;&#10;AI-generated content may be incorrect.">
              <a:extLst>
                <a:ext uri="{FF2B5EF4-FFF2-40B4-BE49-F238E27FC236}">
                  <a16:creationId xmlns:a16="http://schemas.microsoft.com/office/drawing/2014/main" id="{6A01C11D-2DB0-8D1E-7201-56C891113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53441" t="14892" r="-758" b="46622"/>
            <a:stretch>
              <a:fillRect/>
            </a:stretch>
          </p:blipFill>
          <p:spPr>
            <a:xfrm>
              <a:off x="15388218" y="8728179"/>
              <a:ext cx="5642974" cy="451335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AB9D42-17F5-400C-0E46-8063B48365A1}"/>
                </a:ext>
              </a:extLst>
            </p:cNvPr>
            <p:cNvSpPr/>
            <p:nvPr/>
          </p:nvSpPr>
          <p:spPr>
            <a:xfrm rot="19669594">
              <a:off x="16176995" y="11160462"/>
              <a:ext cx="749547" cy="311969"/>
            </a:xfrm>
            <a:prstGeom prst="rect">
              <a:avLst/>
            </a:prstGeom>
            <a:solidFill>
              <a:srgbClr val="F5E6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1C9B-90CB-165B-F493-6EB9E95AB3E0}"/>
              </a:ext>
            </a:extLst>
          </p:cNvPr>
          <p:cNvGrpSpPr/>
          <p:nvPr/>
        </p:nvGrpSpPr>
        <p:grpSpPr>
          <a:xfrm>
            <a:off x="15368614" y="4265003"/>
            <a:ext cx="3895273" cy="6426808"/>
            <a:chOff x="15368614" y="4265003"/>
            <a:chExt cx="3895273" cy="6426808"/>
          </a:xfrm>
        </p:grpSpPr>
        <p:pic>
          <p:nvPicPr>
            <p:cNvPr id="9" name="Picture 8" descr="A human brain with text on it&#10;&#10;AI-generated content may be incorrect.">
              <a:extLst>
                <a:ext uri="{FF2B5EF4-FFF2-40B4-BE49-F238E27FC236}">
                  <a16:creationId xmlns:a16="http://schemas.microsoft.com/office/drawing/2014/main" id="{03280918-C040-5260-A005-3C5F3360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-1962" r="-1" b="-943"/>
            <a:stretch>
              <a:fillRect/>
            </a:stretch>
          </p:blipFill>
          <p:spPr>
            <a:xfrm>
              <a:off x="15368614" y="4265003"/>
              <a:ext cx="3895273" cy="379206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FBA4C8-BB22-2D7E-A1E3-D83CB55668FD}"/>
                </a:ext>
              </a:extLst>
            </p:cNvPr>
            <p:cNvSpPr/>
            <p:nvPr/>
          </p:nvSpPr>
          <p:spPr>
            <a:xfrm rot="19793402">
              <a:off x="17657248" y="5437214"/>
              <a:ext cx="548821" cy="563892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7FD4C0-212E-1CB6-A9FB-0F3AE62ED4B5}"/>
                </a:ext>
              </a:extLst>
            </p:cNvPr>
            <p:cNvSpPr/>
            <p:nvPr/>
          </p:nvSpPr>
          <p:spPr>
            <a:xfrm>
              <a:off x="16419742" y="5871410"/>
              <a:ext cx="1278711" cy="4820401"/>
            </a:xfrm>
            <a:custGeom>
              <a:avLst/>
              <a:gdLst>
                <a:gd name="connsiteX0" fmla="*/ 1216701 w 1216701"/>
                <a:gd name="connsiteY0" fmla="*/ 0 h 4668252"/>
                <a:gd name="connsiteX1" fmla="*/ 121827 w 1216701"/>
                <a:gd name="connsiteY1" fmla="*/ 2514600 h 4668252"/>
                <a:gd name="connsiteX2" fmla="*/ 13543 w 1216701"/>
                <a:gd name="connsiteY2" fmla="*/ 4668252 h 466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701" h="4668252">
                  <a:moveTo>
                    <a:pt x="1216701" y="0"/>
                  </a:moveTo>
                  <a:cubicBezTo>
                    <a:pt x="769527" y="868279"/>
                    <a:pt x="322353" y="1736558"/>
                    <a:pt x="121827" y="2514600"/>
                  </a:cubicBezTo>
                  <a:cubicBezTo>
                    <a:pt x="-78699" y="3292642"/>
                    <a:pt x="33596" y="4277226"/>
                    <a:pt x="13543" y="4668252"/>
                  </a:cubicBezTo>
                </a:path>
              </a:pathLst>
            </a:cu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BAD78-D5D7-D084-D1D2-949148476326}"/>
              </a:ext>
            </a:extLst>
          </p:cNvPr>
          <p:cNvSpPr/>
          <p:nvPr/>
        </p:nvSpPr>
        <p:spPr>
          <a:xfrm rot="19793402">
            <a:off x="16134341" y="10696010"/>
            <a:ext cx="1310823" cy="1648038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6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C151B-9F12-C35B-91BF-76CB803A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8878D1-818B-8058-F7D6-7427E616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36FCF8-0EC5-96D7-4232-E722ADA30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Could only collect data once a week due to sharing the lab with other students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18A94-0699-ECD7-617D-3EA0DC9B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E7FD16-99BF-B5AA-7A2A-F485B20DB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CF647-44EF-4427-822E-6CE3CE84D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ea typeface="+mn-ea"/>
                <a:cs typeface="Arial" panose="020B0604020202020204" pitchFamily="34" charset="0"/>
              </a:rPr>
              <a:t>- Add homunculus image to help explanation</a:t>
            </a: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1E5C2-75AB-81AA-6110-8D074B4D8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DB800-E6C2-66E6-2F46-69355AA46333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469FE-0B3F-1D16-912F-0D9EC663BB09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39AA5-4CFD-381A-BE87-71168C872D4F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277E5-7859-7AF7-7AA6-8F8A956C2999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F1C8459-FC5A-6ECE-E19D-FEFE83D53825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CFD78C-AFCE-3D01-EC0E-17FA42A0E56D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1B8F9AD-68D4-2E3F-E72F-054B884E5C4E}"/>
              </a:ext>
            </a:extLst>
          </p:cNvPr>
          <p:cNvGrpSpPr/>
          <p:nvPr/>
        </p:nvGrpSpPr>
        <p:grpSpPr>
          <a:xfrm>
            <a:off x="14684952" y="12276374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273EF3-E334-DA4B-44FE-73644BBCF55F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5789043-7428-4C62-6A71-22AB9CF3EFEB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D65C4871-CBEB-F63E-A018-78C15A7AD21D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D4329318-5B95-FC32-3F22-8E1DCCCAD5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9DD14B56-A7B0-804C-A660-3B45AD67ABAC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4C7B474-FDDE-43EE-7E6E-3BADACF6D3EF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E1567DE-10FC-54DD-D517-3CBF9111160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CA7228-E1AB-0C26-6626-9399964FBA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14A86D-1C14-6D3E-E76C-EA4E4462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8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0FE6020-FE04-D2CA-F79B-66353DB402DB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7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8D6479C-3CCD-827E-2703-EFB3899832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7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A2890A93-AA40-4CD7-50C3-3C431BDF0EE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8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9189F9B-91BB-C62A-C6CB-F32BD5A6225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7011CD1-285E-6D97-57B1-58B69EA04F94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FBA54DF-D36F-45DB-BE0B-67E7CA59390F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FD75F64-380B-8BD8-D26C-E9754759DFFA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7F611B5-22B2-FC1A-2097-B2CE9362C3B0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22E589-D247-E371-D6C9-318DA6FDB436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6D47676-334A-4A2E-ACB3-4A0A7CC246B0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8B5836B0-AD7D-4145-B950-FB2B4398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7A44D0-75C2-C21A-1BF1-74074FF15071}"/>
              </a:ext>
            </a:extLst>
          </p:cNvPr>
          <p:cNvGrpSpPr/>
          <p:nvPr/>
        </p:nvGrpSpPr>
        <p:grpSpPr>
          <a:xfrm>
            <a:off x="7943060" y="18867425"/>
            <a:ext cx="2991600" cy="1945557"/>
            <a:chOff x="7943060" y="18867425"/>
            <a:chExt cx="2991600" cy="1945557"/>
          </a:xfrm>
        </p:grpSpPr>
        <p:pic>
          <p:nvPicPr>
            <p:cNvPr id="130" name="Picture 129" descr="Hands on a keyboard&#10;&#10;AI-generated content may be incorrect.">
              <a:extLst>
                <a:ext uri="{FF2B5EF4-FFF2-40B4-BE49-F238E27FC236}">
                  <a16:creationId xmlns:a16="http://schemas.microsoft.com/office/drawing/2014/main" id="{BF8DFAC7-F67B-EC72-2705-A4C862C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3060" y="18867425"/>
              <a:ext cx="2991600" cy="1945557"/>
            </a:xfrm>
            <a:prstGeom prst="rect">
              <a:avLst/>
            </a:prstGeom>
          </p:spPr>
        </p:pic>
        <p:pic>
          <p:nvPicPr>
            <p:cNvPr id="141" name="Picture 140" descr="Hands typing on a keyboard&#10;&#10;AI-generated content may be incorrect.">
              <a:extLst>
                <a:ext uri="{FF2B5EF4-FFF2-40B4-BE49-F238E27FC236}">
                  <a16:creationId xmlns:a16="http://schemas.microsoft.com/office/drawing/2014/main" id="{BC21C570-C9C0-327D-A1D5-C7AD24E5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7371" y="19077672"/>
              <a:ext cx="2667600" cy="150052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C2174-F345-3B39-32C4-04F4B13330F7}"/>
              </a:ext>
            </a:extLst>
          </p:cNvPr>
          <p:cNvGrpSpPr/>
          <p:nvPr/>
        </p:nvGrpSpPr>
        <p:grpSpPr>
          <a:xfrm>
            <a:off x="2992692" y="12855979"/>
            <a:ext cx="3002873" cy="5959732"/>
            <a:chOff x="7945821" y="12813059"/>
            <a:chExt cx="3002873" cy="5959732"/>
          </a:xfrm>
        </p:grpSpPr>
        <p:pic>
          <p:nvPicPr>
            <p:cNvPr id="126" name="Picture 125" descr="A black and white square with a circle in the middle&#10;&#10;AI-generated content may be incorrect.">
              <a:extLst>
                <a:ext uri="{FF2B5EF4-FFF2-40B4-BE49-F238E27FC236}">
                  <a16:creationId xmlns:a16="http://schemas.microsoft.com/office/drawing/2014/main" id="{3E249EE2-DEA4-27FC-BE70-77849E06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2615" y="14813044"/>
              <a:ext cx="2986079" cy="1941967"/>
            </a:xfrm>
            <a:prstGeom prst="rect">
              <a:avLst/>
            </a:prstGeom>
          </p:spPr>
        </p:pic>
        <p:pic>
          <p:nvPicPr>
            <p:cNvPr id="128" name="Picture 127" descr="A black and white striped circle&#10;&#10;AI-generated content may be incorrect.">
              <a:extLst>
                <a:ext uri="{FF2B5EF4-FFF2-40B4-BE49-F238E27FC236}">
                  <a16:creationId xmlns:a16="http://schemas.microsoft.com/office/drawing/2014/main" id="{F0518EBC-777E-BF7B-27D3-D448F680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5821" y="16830824"/>
              <a:ext cx="2986079" cy="1941967"/>
            </a:xfrm>
            <a:prstGeom prst="rect">
              <a:avLst/>
            </a:prstGeom>
          </p:spPr>
        </p:pic>
        <p:pic>
          <p:nvPicPr>
            <p:cNvPr id="136" name="Picture 135" descr="A black and white square with a circle in the middle&#10;&#10;AI-generated content may be incorrect.">
              <a:extLst>
                <a:ext uri="{FF2B5EF4-FFF2-40B4-BE49-F238E27FC236}">
                  <a16:creationId xmlns:a16="http://schemas.microsoft.com/office/drawing/2014/main" id="{F2BF2D9C-6CCC-F2A3-E170-15B1ED82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4304" t="27690" r="33987" b="23732"/>
            <a:stretch>
              <a:fillRect/>
            </a:stretch>
          </p:blipFill>
          <p:spPr>
            <a:xfrm>
              <a:off x="8715934" y="15074504"/>
              <a:ext cx="1460361" cy="1455006"/>
            </a:xfrm>
            <a:prstGeom prst="rect">
              <a:avLst/>
            </a:prstGeom>
          </p:spPr>
        </p:pic>
        <p:pic>
          <p:nvPicPr>
            <p:cNvPr id="138" name="Picture 137" descr="A black and white striped circle&#10;&#10;AI-generated content may be incorrect.">
              <a:extLst>
                <a:ext uri="{FF2B5EF4-FFF2-40B4-BE49-F238E27FC236}">
                  <a16:creationId xmlns:a16="http://schemas.microsoft.com/office/drawing/2014/main" id="{ABF75314-D4A7-9533-6F83-FC0DB411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2794" t="26445" r="33643" b="24026"/>
            <a:stretch>
              <a:fillRect/>
            </a:stretch>
          </p:blipFill>
          <p:spPr>
            <a:xfrm>
              <a:off x="8630531" y="17010640"/>
              <a:ext cx="1545764" cy="148352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B31492-F12E-8D62-3220-A72F3EE8EF41}"/>
                </a:ext>
              </a:extLst>
            </p:cNvPr>
            <p:cNvGrpSpPr/>
            <p:nvPr/>
          </p:nvGrpSpPr>
          <p:grpSpPr>
            <a:xfrm>
              <a:off x="7962615" y="12813059"/>
              <a:ext cx="2986079" cy="1941967"/>
              <a:chOff x="7962615" y="12813059"/>
              <a:chExt cx="2986079" cy="1941967"/>
            </a:xfrm>
          </p:grpSpPr>
          <p:pic>
            <p:nvPicPr>
              <p:cNvPr id="124" name="Picture 123" descr="Hands on a keyboard&#10;&#10;AI-generated content may be incorrect.">
                <a:extLst>
                  <a:ext uri="{FF2B5EF4-FFF2-40B4-BE49-F238E27FC236}">
                    <a16:creationId xmlns:a16="http://schemas.microsoft.com/office/drawing/2014/main" id="{0959B92C-D1CF-A6AB-0387-1E0A9A2C0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2615" y="12813059"/>
                <a:ext cx="2986079" cy="1941967"/>
              </a:xfrm>
              <a:prstGeom prst="rect">
                <a:avLst/>
              </a:prstGeom>
            </p:spPr>
          </p:pic>
          <p:pic>
            <p:nvPicPr>
              <p:cNvPr id="143" name="Picture 142" descr="A close-up of hands on a keyboard&#10;&#10;AI-generated content may be incorrect.">
                <a:extLst>
                  <a:ext uri="{FF2B5EF4-FFF2-40B4-BE49-F238E27FC236}">
                    <a16:creationId xmlns:a16="http://schemas.microsoft.com/office/drawing/2014/main" id="{B57E8440-C2E0-99D9-9D34-A1D40FA78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21854" y="13004330"/>
                <a:ext cx="2667600" cy="1500525"/>
              </a:xfrm>
              <a:prstGeom prst="rect">
                <a:avLst/>
              </a:prstGeom>
            </p:spPr>
          </p:pic>
        </p:grpSp>
      </p:grpSp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90F685F5-EA76-03B0-3FB3-DF8CD72F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30E02F-5527-079E-B3C9-FF46E4719F2D}"/>
              </a:ext>
            </a:extLst>
          </p:cNvPr>
          <p:cNvGrpSpPr/>
          <p:nvPr/>
        </p:nvGrpSpPr>
        <p:grpSpPr>
          <a:xfrm>
            <a:off x="11675125" y="12813059"/>
            <a:ext cx="3009829" cy="5959731"/>
            <a:chOff x="11675125" y="12813059"/>
            <a:chExt cx="3009829" cy="5959731"/>
          </a:xfrm>
        </p:grpSpPr>
        <p:pic>
          <p:nvPicPr>
            <p:cNvPr id="114" name="Picture 11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AB04150-0937-4E0A-CA45-4286EA6E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675126" y="14809688"/>
              <a:ext cx="2986079" cy="1941967"/>
            </a:xfrm>
            <a:prstGeom prst="rect">
              <a:avLst/>
            </a:prstGeom>
          </p:spPr>
        </p:pic>
        <p:pic>
          <p:nvPicPr>
            <p:cNvPr id="116" name="Picture 11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48E61702-DC63-763F-DF3C-B874CA22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675125" y="16830823"/>
              <a:ext cx="2986079" cy="1941967"/>
            </a:xfrm>
            <a:prstGeom prst="rect">
              <a:avLst/>
            </a:prstGeom>
          </p:spPr>
        </p:pic>
        <p:pic>
          <p:nvPicPr>
            <p:cNvPr id="120" name="Picture 119" descr="A computer screen shot of hands on a keyboard&#10;&#10;AI-generated content may be incorrect.">
              <a:extLst>
                <a:ext uri="{FF2B5EF4-FFF2-40B4-BE49-F238E27FC236}">
                  <a16:creationId xmlns:a16="http://schemas.microsoft.com/office/drawing/2014/main" id="{A12DC969-2277-A505-4563-D62A4ED4D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98875" y="12813059"/>
              <a:ext cx="2986079" cy="1941967"/>
            </a:xfrm>
            <a:prstGeom prst="rect">
              <a:avLst/>
            </a:prstGeom>
          </p:spPr>
        </p:pic>
        <p:pic>
          <p:nvPicPr>
            <p:cNvPr id="132" name="Picture 131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BE6D5B9-A7E8-BEB1-7C5D-E05D23C4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5359" t="20902" r="27684" b="16194"/>
            <a:stretch>
              <a:fillRect/>
            </a:stretch>
          </p:blipFill>
          <p:spPr>
            <a:xfrm>
              <a:off x="12014623" y="14852095"/>
              <a:ext cx="2162661" cy="1884093"/>
            </a:xfrm>
            <a:prstGeom prst="rect">
              <a:avLst/>
            </a:prstGeom>
          </p:spPr>
        </p:pic>
        <p:pic>
          <p:nvPicPr>
            <p:cNvPr id="134" name="Picture 13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3BCE08B-8C4D-706C-DFE7-AA93093F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30217" t="20616" r="29262" b="17956"/>
            <a:stretch>
              <a:fillRect/>
            </a:stretch>
          </p:blipFill>
          <p:spPr>
            <a:xfrm>
              <a:off x="12252855" y="16870796"/>
              <a:ext cx="1865844" cy="1839515"/>
            </a:xfrm>
            <a:prstGeom prst="rect">
              <a:avLst/>
            </a:prstGeom>
          </p:spPr>
        </p:pic>
        <p:pic>
          <p:nvPicPr>
            <p:cNvPr id="147" name="Picture 146" descr="A close-up of a keyboard&#10;&#10;AI-generated content may be incorrect.">
              <a:extLst>
                <a:ext uri="{FF2B5EF4-FFF2-40B4-BE49-F238E27FC236}">
                  <a16:creationId xmlns:a16="http://schemas.microsoft.com/office/drawing/2014/main" id="{218FA372-B6AC-8DE1-86AE-E225C38F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857781" y="13021192"/>
              <a:ext cx="2668265" cy="150089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55E325-CC08-1FFF-039F-C808074049DE}"/>
              </a:ext>
            </a:extLst>
          </p:cNvPr>
          <p:cNvGrpSpPr/>
          <p:nvPr/>
        </p:nvGrpSpPr>
        <p:grpSpPr>
          <a:xfrm>
            <a:off x="1112284" y="13021192"/>
            <a:ext cx="404553" cy="7482877"/>
            <a:chOff x="11115041" y="13064935"/>
            <a:chExt cx="404553" cy="7482877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267CBBC-4F80-7C42-8F01-BA862CFFE1CE}"/>
                </a:ext>
              </a:extLst>
            </p:cNvPr>
            <p:cNvSpPr txBox="1"/>
            <p:nvPr/>
          </p:nvSpPr>
          <p:spPr>
            <a:xfrm rot="16200000">
              <a:off x="10596740" y="13583987"/>
              <a:ext cx="143821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Cue Image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F77524-AA5A-1B68-6EB8-46BB7BA3918B}"/>
                </a:ext>
              </a:extLst>
            </p:cNvPr>
            <p:cNvSpPr txBox="1"/>
            <p:nvPr/>
          </p:nvSpPr>
          <p:spPr>
            <a:xfrm rot="16200000">
              <a:off x="10735084" y="15602021"/>
              <a:ext cx="116891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Stimulus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67D6DEB-B33A-9964-19EC-9EA77098AFB5}"/>
                </a:ext>
              </a:extLst>
            </p:cNvPr>
            <p:cNvSpPr txBox="1"/>
            <p:nvPr/>
          </p:nvSpPr>
          <p:spPr>
            <a:xfrm rot="16200000">
              <a:off x="10659307" y="17543869"/>
              <a:ext cx="131157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Feedback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26CD417-8BEF-DA12-6F18-797415AFFF94}"/>
                </a:ext>
              </a:extLst>
            </p:cNvPr>
            <p:cNvSpPr txBox="1"/>
            <p:nvPr/>
          </p:nvSpPr>
          <p:spPr>
            <a:xfrm rot="16200000">
              <a:off x="10595989" y="19628650"/>
              <a:ext cx="143821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Cue Image</a:t>
              </a:r>
            </a:p>
          </p:txBody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F6EC8EA-C602-B4B3-4AE9-A3D7A49D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DDCB9D-DA09-1644-F3C5-7D692479F2AA}"/>
              </a:ext>
            </a:extLst>
          </p:cNvPr>
          <p:cNvGrpSpPr/>
          <p:nvPr/>
        </p:nvGrpSpPr>
        <p:grpSpPr>
          <a:xfrm>
            <a:off x="18983672" y="10089569"/>
            <a:ext cx="1789598" cy="1874998"/>
            <a:chOff x="916317" y="18558104"/>
            <a:chExt cx="1789598" cy="18749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2D6C4A-A49E-3981-BAE5-24B6529D7CBD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17" name="Picture 16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C3C4A9E7-32CB-7D7E-18EA-64A9FAC5A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18" name="Picture 1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994E0E39-2D34-FD5E-68BD-B16EAFD7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ACCE8D-E5A0-88CB-729C-5DD349E3D60D}"/>
                </a:ext>
              </a:extLst>
            </p:cNvPr>
            <p:cNvSpPr txBox="1"/>
            <p:nvPr/>
          </p:nvSpPr>
          <p:spPr>
            <a:xfrm>
              <a:off x="1502716" y="19879104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0EDD4A-38F9-E676-ABB2-2A78ADC3E5DA}"/>
              </a:ext>
            </a:extLst>
          </p:cNvPr>
          <p:cNvGrpSpPr/>
          <p:nvPr/>
        </p:nvGrpSpPr>
        <p:grpSpPr>
          <a:xfrm>
            <a:off x="15652203" y="10092541"/>
            <a:ext cx="1786168" cy="1882629"/>
            <a:chOff x="4353521" y="18695568"/>
            <a:chExt cx="1786168" cy="18826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567F207-084F-A0BD-759D-3977915B3DD5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26" name="Picture 25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74E5EBC5-FC3C-D149-F22F-4B7A7CBA5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27" name="Picture 26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0F6CDD99-19CE-0DBD-E2CE-C0C6FB2E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A52E91-ACD6-F605-F26D-B60C27B2B400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EA4768-9B00-2AA6-A7BB-C6E9E9D18390}"/>
              </a:ext>
            </a:extLst>
          </p:cNvPr>
          <p:cNvGrpSpPr/>
          <p:nvPr/>
        </p:nvGrpSpPr>
        <p:grpSpPr>
          <a:xfrm>
            <a:off x="17214252" y="10212255"/>
            <a:ext cx="1789598" cy="1918938"/>
            <a:chOff x="2515960" y="18768753"/>
            <a:chExt cx="1789598" cy="19189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A94F36-4885-E28A-5F5A-1D1DA2234A5E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31" name="Picture 30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AB2BFFDC-722D-A915-10EB-8860422EE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32" name="Picture 31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FC16E69C-A26D-395C-DEF7-C705CFCC7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372A98-E139-67C1-540C-89528FA2483F}"/>
                </a:ext>
              </a:extLst>
            </p:cNvPr>
            <p:cNvSpPr txBox="1"/>
            <p:nvPr/>
          </p:nvSpPr>
          <p:spPr>
            <a:xfrm>
              <a:off x="3153476" y="18768753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A01C46-50FD-AD00-5678-CE83F10B742D}"/>
              </a:ext>
            </a:extLst>
          </p:cNvPr>
          <p:cNvGrpSpPr/>
          <p:nvPr/>
        </p:nvGrpSpPr>
        <p:grpSpPr>
          <a:xfrm>
            <a:off x="20625541" y="10212610"/>
            <a:ext cx="1799987" cy="1880649"/>
            <a:chOff x="6011901" y="18450524"/>
            <a:chExt cx="1799987" cy="188064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D9CC89-A3B8-6979-315A-1AA627E91B51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36" name="Picture 35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5264A2D3-442E-A9EC-1A3C-2DE146896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37" name="Picture 36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BFF13E81-4D32-298D-B79F-EE2A20045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57824C-9FA2-AF74-5A2C-122867B0A435}"/>
                </a:ext>
              </a:extLst>
            </p:cNvPr>
            <p:cNvSpPr txBox="1"/>
            <p:nvPr/>
          </p:nvSpPr>
          <p:spPr>
            <a:xfrm>
              <a:off x="6554840" y="18450524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3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Limitation: Could only  collect data once a week due to sharing the lab with other students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Limitation: Small data set size, limited power!!!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5A0462-2892-C9F2-BC76-FDA4541554F4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3E1D147-4CE9-81EB-BA3F-7278DBD73CEE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92EBD9-388D-A5CB-87FB-4C7B9D3093C4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ADB325-1487-7244-A938-D49E1CAA29DC}"/>
              </a:ext>
            </a:extLst>
          </p:cNvPr>
          <p:cNvGrpSpPr/>
          <p:nvPr/>
        </p:nvGrpSpPr>
        <p:grpSpPr>
          <a:xfrm>
            <a:off x="894876" y="11617546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3706B38-759B-ADAB-E9F7-FC12B0F7EFD6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4092861-FC64-1E93-3B2C-1F69D1F1D3D0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32416A58-F86C-35AD-F0F2-3107247B9176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53AE2036-E5BF-07AE-13CD-EB939AF645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11A37D9-8699-2AD4-35F1-E3303C39B3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CDC75E0-9A17-4B9F-615E-A0BE7C289351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0CC65B0-C655-326E-660A-0C84D5E50BA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045773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1EF46D5-B3F6-1427-DA78-1D178091FD2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045773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FE8AB6B-403F-2788-CF11-C7E5157B5647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970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B8BFDEC-9778-2D41-C2F7-DECB96FFFF6E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969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F662542-61AA-0390-7C06-5103C2B25152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899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714B69-79EE-59E4-5AF2-06DCB381E2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900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86C2E67-40EB-40C7-8D0E-DA19D08B86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8FF400-FC1D-A930-A372-6E28EA49298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614A38D-7833-EF6F-F775-ACEF92416A2A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749730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1546803-5DFE-6F01-44B0-61C3803192C2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749730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E7EE4F-CA7F-2713-0DA8-15A1C35C6AFD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44027-9D99-859E-9C01-BA2C1833C061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FDB287-A928-22DC-A5AF-C6C4145DF2CF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FA17C4-8B82-94C3-F16E-817184453383}"/>
              </a:ext>
            </a:extLst>
          </p:cNvPr>
          <p:cNvGrpSpPr/>
          <p:nvPr/>
        </p:nvGrpSpPr>
        <p:grpSpPr>
          <a:xfrm>
            <a:off x="2528068" y="18821178"/>
            <a:ext cx="1789598" cy="1913672"/>
            <a:chOff x="916317" y="17938767"/>
            <a:chExt cx="1789598" cy="1913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F6D5D4D-C445-A825-F566-AECD76F14706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93" name="Picture 92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CFECED94-4E35-22CA-D50A-A6FC8EC54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8" name="Picture 9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72947F44-C120-B3A0-7477-C2E57699F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AEBE23-2999-2D47-0555-77449277C7B8}"/>
                </a:ext>
              </a:extLst>
            </p:cNvPr>
            <p:cNvSpPr txBox="1"/>
            <p:nvPr/>
          </p:nvSpPr>
          <p:spPr>
            <a:xfrm>
              <a:off x="1541921" y="17938767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FCD7E3-F823-F300-41B5-7B33501643E6}"/>
              </a:ext>
            </a:extLst>
          </p:cNvPr>
          <p:cNvGrpSpPr/>
          <p:nvPr/>
        </p:nvGrpSpPr>
        <p:grpSpPr>
          <a:xfrm>
            <a:off x="5824840" y="18820896"/>
            <a:ext cx="1789598" cy="1866795"/>
            <a:chOff x="2515960" y="18820896"/>
            <a:chExt cx="1789598" cy="186679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0C7FB58-A9E2-A1D6-CD89-33B340ED47A2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95" name="Picture 94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93F90D5B-461F-7667-B6FB-3A85583AA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96" name="Picture 95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09DCBE8B-44FD-849B-CC0F-5A126B20B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AB6F6A8-D822-938D-45A8-0C3864F00B05}"/>
                </a:ext>
              </a:extLst>
            </p:cNvPr>
            <p:cNvSpPr txBox="1"/>
            <p:nvPr/>
          </p:nvSpPr>
          <p:spPr>
            <a:xfrm>
              <a:off x="3127690" y="18820896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389BE02-059D-1D52-C698-1F3E7BCDFD8F}"/>
              </a:ext>
            </a:extLst>
          </p:cNvPr>
          <p:cNvGrpSpPr/>
          <p:nvPr/>
        </p:nvGrpSpPr>
        <p:grpSpPr>
          <a:xfrm>
            <a:off x="954107" y="18695568"/>
            <a:ext cx="1786168" cy="1882629"/>
            <a:chOff x="4353521" y="18695568"/>
            <a:chExt cx="1786168" cy="188262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4CF6FF5-2E32-6DA2-6C43-CBD720080167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92" name="Picture 91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40426A0C-7EB2-B8EF-A2DE-F27AC2D10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99" name="Picture 98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684F86C8-B835-EFCE-37A6-2A430A274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E6B0406-ABB5-D6DC-CC75-A7D15F3C54EC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8B83096-926B-9479-EAF2-F391FB12D6A7}"/>
              </a:ext>
            </a:extLst>
          </p:cNvPr>
          <p:cNvGrpSpPr/>
          <p:nvPr/>
        </p:nvGrpSpPr>
        <p:grpSpPr>
          <a:xfrm>
            <a:off x="4262037" y="18683206"/>
            <a:ext cx="1799987" cy="1887473"/>
            <a:chOff x="6011901" y="19034971"/>
            <a:chExt cx="1799987" cy="188747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920F502-EAF0-F379-CDD8-E83DE097898B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94" name="Picture 93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FCF69EEC-6700-F75A-0D5D-C688651D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7" name="Picture 96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960BB5C6-DAFD-A0EE-7523-A259DD12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4597C8-C22E-D369-D99B-C32CB7ED0EC6}"/>
                </a:ext>
              </a:extLst>
            </p:cNvPr>
            <p:cNvSpPr txBox="1"/>
            <p:nvPr/>
          </p:nvSpPr>
          <p:spPr>
            <a:xfrm>
              <a:off x="6559632" y="20368446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2A6E9E1F-9515-382C-B908-F15548C4B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DDF1FC5E-96DC-7269-A6BA-E3C071C96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A75BDEF1-A891-024F-0DFA-8A86B3EB41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1C46A665-0EE4-7BEB-D314-236692400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D2C7DFA8-5689-9DF5-2AB0-579F42C5A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061663CE-7266-7118-F1C9-DB8F4517FA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7DDEF31-A133-28A1-8D60-C884F57E70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5821" y="16830824"/>
            <a:ext cx="2986079" cy="1941967"/>
          </a:xfrm>
          <a:prstGeom prst="rect">
            <a:avLst/>
          </a:prstGeom>
        </p:spPr>
      </p:pic>
      <p:pic>
        <p:nvPicPr>
          <p:cNvPr id="130" name="Picture 129" descr="Hands on a keyboard&#10;&#10;AI-generated content may be incorrect.">
            <a:extLst>
              <a:ext uri="{FF2B5EF4-FFF2-40B4-BE49-F238E27FC236}">
                <a16:creationId xmlns:a16="http://schemas.microsoft.com/office/drawing/2014/main" id="{8A8DEB68-5130-F4F2-2E6F-233754CD65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3060" y="18867425"/>
            <a:ext cx="2991600" cy="194555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EEEFC1A7-BFC5-88AC-640F-7BE232B071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361637F0-5085-5DCF-8748-67C449C5E9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AA9279C4-AE66-FFB2-F30F-F1052DF3DE9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B087EAED-4DA4-C593-3B08-5DCE53722E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20170" y="16218576"/>
            <a:ext cx="4605591" cy="299520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8149BDA-B7CE-D1EE-F31D-C3D3E300BD8C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62FA8FE7-C9B7-AD91-B2AB-A062AFE6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7612BB3-6F72-0AFF-8686-698C3110CB42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pic>
        <p:nvPicPr>
          <p:cNvPr id="141" name="Picture 140" descr="Hands typing on a keyboard&#10;&#10;AI-generated content may be incorrect.">
            <a:extLst>
              <a:ext uri="{FF2B5EF4-FFF2-40B4-BE49-F238E27FC236}">
                <a16:creationId xmlns:a16="http://schemas.microsoft.com/office/drawing/2014/main" id="{5AF92BC2-D27B-D092-7D0F-A47C26F74A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07371" y="19077672"/>
            <a:ext cx="2667600" cy="1500525"/>
          </a:xfrm>
          <a:prstGeom prst="rect">
            <a:avLst/>
          </a:prstGeom>
        </p:spPr>
      </p:pic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47683DCA-2797-11CC-58F5-53428BFD78F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A11F98B9-2372-5CCF-EB04-03C8F473318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100B8FB4-CBB5-2BCF-BD5D-9AD8AB3E139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05B8E45-D1E6-8DDA-FC3F-32CF71F01666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0E054B0-1EF2-A387-20FE-720367EA16EA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989FE1-B8F2-5833-46DF-391DEF67696B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A21A1E4-FC9D-0566-E190-414DBF431A87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04BA9E2-9962-87ED-F8AD-E1473891B961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124AC6B-66E8-59E5-0DB4-83CD2B9F7040}"/>
              </a:ext>
            </a:extLst>
          </p:cNvPr>
          <p:cNvSpPr txBox="1"/>
          <p:nvPr/>
        </p:nvSpPr>
        <p:spPr>
          <a:xfrm rot="16200000">
            <a:off x="10595989" y="19628650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E78B5AA6-A78B-8277-44CB-127B7EECB9C3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6FB67747-1651-9BD6-BF38-AF7D4B1E78F7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66DA648-6C27-E410-486A-C6725DEF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DA8ABC-9F7C-81CB-8FA9-6A3FD844C9A8}"/>
              </a:ext>
            </a:extLst>
          </p:cNvPr>
          <p:cNvSpPr txBox="1"/>
          <p:nvPr/>
        </p:nvSpPr>
        <p:spPr>
          <a:xfrm>
            <a:off x="2025110" y="3145536"/>
            <a:ext cx="26224992" cy="277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AU" dirty="0"/>
              <a:t>In the methods section, to show sufficient evidence of research, just mention that I also did a literature review but for the sake of time, it will not be covered in </a:t>
            </a:r>
            <a:r>
              <a:rPr lang="en-AU"/>
              <a:t>this presentation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93996-1035-8B22-D59C-D05D719C2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405" y="9572815"/>
            <a:ext cx="14100933" cy="12350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Ashby FG, Valentin VV. Multiple Systems of Perceptual Category Learning: Theory and Cognitive Tests. Elsevier; 2005. p. 547–72. </a:t>
            </a:r>
            <a:endParaRPr lang="en-AU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Crossley MJ, Madsen NR, Ashby FG. Procedural learning of unstructured categories. </a:t>
            </a:r>
            <a:r>
              <a:rPr lang="en-GB" sz="1400" dirty="0" err="1"/>
              <a:t>Psychon</a:t>
            </a:r>
            <a:r>
              <a:rPr lang="en-GB" sz="14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Spiering BJ, Ashby FG. Response processes in information–integration category learning. </a:t>
            </a:r>
            <a:r>
              <a:rPr lang="en-GB" sz="1400" dirty="0" err="1"/>
              <a:t>Neurobiol</a:t>
            </a:r>
            <a:r>
              <a:rPr lang="en-GB" sz="1400" dirty="0"/>
              <a:t> Learn Mem. 2008 Sep;90(2):330–8.</a:t>
            </a:r>
            <a:endParaRPr lang="en-AU" sz="14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5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1877D7-953C-55F9-34B4-BDBEC44574E2}"/>
              </a:ext>
            </a:extLst>
          </p:cNvPr>
          <p:cNvSpPr txBox="1"/>
          <p:nvPr/>
        </p:nvSpPr>
        <p:spPr>
          <a:xfrm>
            <a:off x="365760" y="1938528"/>
            <a:ext cx="5040162" cy="108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Right hand:</a:t>
            </a:r>
          </a:p>
          <a:p>
            <a:pPr marL="857250" indent="-857250">
              <a:buFontTx/>
              <a:buChar char="-"/>
            </a:pPr>
            <a:r>
              <a:rPr lang="en-AU" dirty="0"/>
              <a:t>R1 = index</a:t>
            </a:r>
          </a:p>
          <a:p>
            <a:pPr marL="857250" indent="-857250">
              <a:buFontTx/>
              <a:buChar char="-"/>
            </a:pPr>
            <a:r>
              <a:rPr lang="en-AU" dirty="0"/>
              <a:t>R2 = middle</a:t>
            </a:r>
          </a:p>
          <a:p>
            <a:pPr marL="857250" indent="-857250">
              <a:buFontTx/>
              <a:buChar char="-"/>
            </a:pPr>
            <a:r>
              <a:rPr lang="en-AU" dirty="0"/>
              <a:t>R1 = thumb</a:t>
            </a:r>
          </a:p>
          <a:p>
            <a:pPr marL="857250" indent="-857250">
              <a:buFontTx/>
              <a:buChar char="-"/>
            </a:pPr>
            <a:r>
              <a:rPr lang="en-AU" dirty="0"/>
              <a:t>R2 = pinkie</a:t>
            </a:r>
          </a:p>
          <a:p>
            <a:endParaRPr lang="en-AU" dirty="0"/>
          </a:p>
          <a:p>
            <a:r>
              <a:rPr lang="en-AU" dirty="0"/>
              <a:t>Left hand: </a:t>
            </a:r>
          </a:p>
          <a:p>
            <a:pPr marL="857250" indent="-857250">
              <a:buFontTx/>
              <a:buChar char="-"/>
            </a:pPr>
            <a:r>
              <a:rPr lang="en-AU" dirty="0"/>
              <a:t>L1 = index </a:t>
            </a:r>
          </a:p>
          <a:p>
            <a:pPr marL="857250" indent="-857250">
              <a:buFontTx/>
              <a:buChar char="-"/>
            </a:pPr>
            <a:r>
              <a:rPr lang="en-AU" dirty="0"/>
              <a:t>L2 = middle</a:t>
            </a:r>
          </a:p>
          <a:p>
            <a:pPr marL="857250" indent="-857250">
              <a:buFontTx/>
              <a:buChar char="-"/>
            </a:pPr>
            <a:r>
              <a:rPr lang="en-AU" dirty="0"/>
              <a:t>L1 = thumb</a:t>
            </a:r>
          </a:p>
          <a:p>
            <a:pPr marL="857250" indent="-857250">
              <a:buFontTx/>
              <a:buChar char="-"/>
            </a:pPr>
            <a:r>
              <a:rPr lang="en-AU" dirty="0"/>
              <a:t>L2 = pinkie</a:t>
            </a:r>
          </a:p>
          <a:p>
            <a:pPr marL="857250" indent="-857250">
              <a:buFontTx/>
              <a:buChar char="-"/>
            </a:pPr>
            <a:endParaRPr lang="en-AU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CB1B9F-DD17-24B9-4F51-46FFFDAD0146}"/>
              </a:ext>
            </a:extLst>
          </p:cNvPr>
          <p:cNvGrpSpPr/>
          <p:nvPr/>
        </p:nvGrpSpPr>
        <p:grpSpPr>
          <a:xfrm>
            <a:off x="10395491" y="1617369"/>
            <a:ext cx="6961633" cy="7501192"/>
            <a:chOff x="9802367" y="-107282"/>
            <a:chExt cx="6961633" cy="75011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AD0C7-2B20-34C1-FF50-2839DC06C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367" y="-107282"/>
              <a:ext cx="6961633" cy="750119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9D4B96-129F-DF07-594D-9EF6617E0A75}"/>
                </a:ext>
              </a:extLst>
            </p:cNvPr>
            <p:cNvGrpSpPr/>
            <p:nvPr/>
          </p:nvGrpSpPr>
          <p:grpSpPr>
            <a:xfrm>
              <a:off x="10402675" y="477191"/>
              <a:ext cx="5904140" cy="2728972"/>
              <a:chOff x="10402675" y="477191"/>
              <a:chExt cx="5904140" cy="272897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6DF884B-16E4-B7BA-383B-C32A9C7C6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4899" y="1058112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530C1B1-4D4C-3E2F-F85D-ADEE7C81F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8955" y="1233813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CED470B-C975-6048-7F97-0DB3C6720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62971" y="204432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8D6DD43-7E9F-D43A-E372-CC4188CE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2675" y="1233813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276A71-9D96-128A-9F75-3EEEEBBF4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3318" y="47719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D829457-67DF-C05C-388B-A0CD7ACD8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86173" y="1581683"/>
                <a:ext cx="820642" cy="116184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20AC35A-4E11-8466-1171-AF8C5CBC3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4562972" y="47719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9275CE0-AB4C-8F95-4CBD-41D8B8C3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3305" y="1938528"/>
                <a:ext cx="820642" cy="1161841"/>
              </a:xfrm>
              <a:prstGeom prst="rect">
                <a:avLst/>
              </a:prstGeom>
            </p:spPr>
          </p:pic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7DA76777-D72E-C17F-D1BA-5A9EEB25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56" y="17843977"/>
            <a:ext cx="1194138" cy="16690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420DF2-A418-4FA3-6F89-2576529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350" y="16743042"/>
            <a:ext cx="1194138" cy="166903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E7EB617-CF8B-3A03-13CB-1CA34965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407" y="16287273"/>
            <a:ext cx="1194138" cy="166903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EBBA041-2A94-7201-F1C1-59366A9D5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847" y="16743042"/>
            <a:ext cx="1194138" cy="166903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C0FBD0-0523-197B-472A-61C3849BA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985" y="15656121"/>
            <a:ext cx="1194138" cy="16690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8223C53-928A-CE50-E621-91CEDE43E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1781" y="15622673"/>
            <a:ext cx="1194136" cy="166903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D489298-6231-4AC9-F396-795A8C9E8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623816" y="17009458"/>
            <a:ext cx="1194138" cy="166903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E1E9A3-100E-5F20-5261-34D8324D8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2439" y="17755396"/>
            <a:ext cx="1194136" cy="1669036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A0CAB7C2-815C-39E7-573D-821B8F268E1C}"/>
              </a:ext>
            </a:extLst>
          </p:cNvPr>
          <p:cNvGrpSpPr/>
          <p:nvPr/>
        </p:nvGrpSpPr>
        <p:grpSpPr>
          <a:xfrm>
            <a:off x="8487701" y="9823276"/>
            <a:ext cx="14393891" cy="10775795"/>
            <a:chOff x="8487701" y="9823276"/>
            <a:chExt cx="14393891" cy="1077579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EF68AFB-D7FC-6B76-42B1-563C7D1875C4}"/>
                </a:ext>
              </a:extLst>
            </p:cNvPr>
            <p:cNvGrpSpPr/>
            <p:nvPr/>
          </p:nvGrpSpPr>
          <p:grpSpPr>
            <a:xfrm>
              <a:off x="8487701" y="9823276"/>
              <a:ext cx="14393891" cy="10775795"/>
              <a:chOff x="8487701" y="9823276"/>
              <a:chExt cx="14393891" cy="107757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FBED5D4-44CF-130E-FEE2-C4F57047A3D9}"/>
                  </a:ext>
                </a:extLst>
              </p:cNvPr>
              <p:cNvSpPr/>
              <p:nvPr/>
            </p:nvSpPr>
            <p:spPr>
              <a:xfrm>
                <a:off x="18746190" y="9857601"/>
                <a:ext cx="4135402" cy="1074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F13C6D3-D6B5-9A6D-BC33-B4A3CCEEB679}"/>
                  </a:ext>
                </a:extLst>
              </p:cNvPr>
              <p:cNvGrpSpPr/>
              <p:nvPr/>
            </p:nvGrpSpPr>
            <p:grpSpPr>
              <a:xfrm>
                <a:off x="8487701" y="9823276"/>
                <a:ext cx="13389840" cy="10775795"/>
                <a:chOff x="8487701" y="9823276"/>
                <a:chExt cx="13389840" cy="10775795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4003E7C-7DFB-D174-931C-E680B0E76C80}"/>
                    </a:ext>
                  </a:extLst>
                </p:cNvPr>
                <p:cNvGrpSpPr/>
                <p:nvPr/>
              </p:nvGrpSpPr>
              <p:grpSpPr>
                <a:xfrm>
                  <a:off x="8487701" y="9823276"/>
                  <a:ext cx="10130042" cy="10775795"/>
                  <a:chOff x="8487701" y="9823276"/>
                  <a:chExt cx="10130042" cy="10775795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65A5C7A-2311-5A7E-8E20-5DA1B42D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487701" y="9823276"/>
                    <a:ext cx="10130042" cy="10775795"/>
                  </a:xfrm>
                  <a:prstGeom prst="rect">
                    <a:avLst/>
                  </a:prstGeom>
                </p:spPr>
              </p:pic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B7DDD13-AD5F-8FBD-CC04-00EE78823C70}"/>
                      </a:ext>
                    </a:extLst>
                  </p:cNvPr>
                  <p:cNvSpPr/>
                  <p:nvPr/>
                </p:nvSpPr>
                <p:spPr>
                  <a:xfrm>
                    <a:off x="11816442" y="10130915"/>
                    <a:ext cx="525655" cy="4185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/>
                      <a:t>=</a:t>
                    </a:r>
                  </a:p>
                </p:txBody>
              </p:sp>
            </p:grpSp>
            <p:pic>
              <p:nvPicPr>
                <p:cNvPr id="68" name="Picture 67" descr="A hand with a white hand with a brown finger&#10;&#10;AI-generated content may be incorrect.">
                  <a:extLst>
                    <a:ext uri="{FF2B5EF4-FFF2-40B4-BE49-F238E27FC236}">
                      <a16:creationId xmlns:a16="http://schemas.microsoft.com/office/drawing/2014/main" id="{8A3325B1-3988-275F-2CCC-4794CABF7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99004" y="17965894"/>
                  <a:ext cx="1010688" cy="1458538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blue painted hand with fingers spread&#10;&#10;AI-generated content may be incorrect.">
                  <a:extLst>
                    <a:ext uri="{FF2B5EF4-FFF2-40B4-BE49-F238E27FC236}">
                      <a16:creationId xmlns:a16="http://schemas.microsoft.com/office/drawing/2014/main" id="{C793E24C-08EF-A8C6-94ED-B7F50BB9B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41434" y="9852446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hand with a green fingernail&#10;&#10;AI-generated content may be incorrect.">
                  <a:extLst>
                    <a:ext uri="{FF2B5EF4-FFF2-40B4-BE49-F238E27FC236}">
                      <a16:creationId xmlns:a16="http://schemas.microsoft.com/office/drawing/2014/main" id="{F1021144-F738-DEF3-F91A-4AADD42A5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05984" y="15299098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4" name="Picture 73" descr="A hand with a red finger&#10;&#10;AI-generated content may be incorrect.">
                  <a:extLst>
                    <a:ext uri="{FF2B5EF4-FFF2-40B4-BE49-F238E27FC236}">
                      <a16:creationId xmlns:a16="http://schemas.microsoft.com/office/drawing/2014/main" id="{5D082382-C938-24B0-4624-4EE6CED9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755962" y="12537663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hand with a red mark on it&#10;&#10;AI-generated content may be incorrect.">
                  <a:extLst>
                    <a:ext uri="{FF2B5EF4-FFF2-40B4-BE49-F238E27FC236}">
                      <a16:creationId xmlns:a16="http://schemas.microsoft.com/office/drawing/2014/main" id="{7577458F-69EF-554B-9F48-CC0B4519E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61342" y="12499553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hand with a green painted finger&#10;&#10;AI-generated content may be incorrect.">
                  <a:extLst>
                    <a:ext uri="{FF2B5EF4-FFF2-40B4-BE49-F238E27FC236}">
                      <a16:creationId xmlns:a16="http://schemas.microsoft.com/office/drawing/2014/main" id="{2703C74D-CA31-7643-9638-C6951D5A0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66027" y="15333424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hand with blue fingers&#10;&#10;AI-generated content may be incorrect.">
                  <a:extLst>
                    <a:ext uri="{FF2B5EF4-FFF2-40B4-BE49-F238E27FC236}">
                      <a16:creationId xmlns:a16="http://schemas.microsoft.com/office/drawing/2014/main" id="{B6D9E92F-6ED1-C16F-BCA8-383C3BA7E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28552" y="9877288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hand with a white glove&#10;&#10;AI-generated content may be incorrect.">
                  <a:extLst>
                    <a:ext uri="{FF2B5EF4-FFF2-40B4-BE49-F238E27FC236}">
                      <a16:creationId xmlns:a16="http://schemas.microsoft.com/office/drawing/2014/main" id="{EC741D57-F853-050D-8454-38822F15C5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66027" y="18076437"/>
                  <a:ext cx="1011514" cy="1459730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14556C9-DD96-E612-02C1-249EB50C86B3}"/>
                </a:ext>
              </a:extLst>
            </p:cNvPr>
            <p:cNvSpPr/>
            <p:nvPr/>
          </p:nvSpPr>
          <p:spPr>
            <a:xfrm>
              <a:off x="11891095" y="15134954"/>
              <a:ext cx="525655" cy="41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36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C548B3D9-83AE-2A33-F51B-AD4B1C1B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632" y="7853126"/>
            <a:ext cx="4109113" cy="2672321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FB1C27F2-9CA1-1DE7-DC14-11BCAF65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855" y="3662775"/>
            <a:ext cx="4109113" cy="2672321"/>
          </a:xfrm>
          <a:prstGeom prst="rect">
            <a:avLst/>
          </a:prstGeom>
        </p:spPr>
      </p:pic>
      <p:pic>
        <p:nvPicPr>
          <p:cNvPr id="10" name="Picture 9" descr="A white cross in the dark&#10;&#10;AI-generated content may be incorrect.">
            <a:extLst>
              <a:ext uri="{FF2B5EF4-FFF2-40B4-BE49-F238E27FC236}">
                <a16:creationId xmlns:a16="http://schemas.microsoft.com/office/drawing/2014/main" id="{065DF367-2F5B-5C7E-CE4A-D92F26B5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94" y="789759"/>
            <a:ext cx="4109113" cy="2672321"/>
          </a:xfrm>
          <a:prstGeom prst="rect">
            <a:avLst/>
          </a:prstGeom>
        </p:spPr>
      </p:pic>
      <p:pic>
        <p:nvPicPr>
          <p:cNvPr id="14" name="Picture 13" descr="Hands on a keyboard&#10;&#10;AI-generated content may be incorrect.">
            <a:extLst>
              <a:ext uri="{FF2B5EF4-FFF2-40B4-BE49-F238E27FC236}">
                <a16:creationId xmlns:a16="http://schemas.microsoft.com/office/drawing/2014/main" id="{36E2E1A7-756B-6CE5-03A5-9F0795313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49" y="2194555"/>
            <a:ext cx="4109113" cy="2672321"/>
          </a:xfrm>
          <a:prstGeom prst="rect">
            <a:avLst/>
          </a:prstGeom>
        </p:spPr>
      </p:pic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B7B738D8-7C71-E83D-07DA-1B05F7F35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9824" y="5381500"/>
            <a:ext cx="4109113" cy="2672321"/>
          </a:xfrm>
          <a:prstGeom prst="rect">
            <a:avLst/>
          </a:prstGeom>
        </p:spPr>
      </p:pic>
      <p:pic>
        <p:nvPicPr>
          <p:cNvPr id="18" name="Picture 1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DD024A6C-3F04-33A9-03AC-36B8C2244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305" y="9747283"/>
            <a:ext cx="4109113" cy="2672321"/>
          </a:xfrm>
          <a:prstGeom prst="rect">
            <a:avLst/>
          </a:prstGeom>
        </p:spPr>
      </p:pic>
      <p:pic>
        <p:nvPicPr>
          <p:cNvPr id="20" name="Picture 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576FF7E9-DC35-9495-D536-DC09D178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477" y="5995545"/>
            <a:ext cx="4109113" cy="2672321"/>
          </a:xfrm>
          <a:prstGeom prst="rect">
            <a:avLst/>
          </a:prstGeom>
        </p:spPr>
      </p:pic>
      <p:pic>
        <p:nvPicPr>
          <p:cNvPr id="22" name="Picture 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57EDCF98-7B51-28AE-EC15-67A550FFB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4380" y="13329805"/>
            <a:ext cx="4109113" cy="2672321"/>
          </a:xfrm>
          <a:prstGeom prst="rect">
            <a:avLst/>
          </a:prstGeom>
        </p:spPr>
      </p:pic>
      <p:pic>
        <p:nvPicPr>
          <p:cNvPr id="23" name="Picture 22" descr="A white cross in the dark&#10;&#10;AI-generated content may be incorrect.">
            <a:extLst>
              <a:ext uri="{FF2B5EF4-FFF2-40B4-BE49-F238E27FC236}">
                <a16:creationId xmlns:a16="http://schemas.microsoft.com/office/drawing/2014/main" id="{63E61D46-758D-4464-5F6C-9CD861EE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8" y="3844645"/>
            <a:ext cx="4109113" cy="2672321"/>
          </a:xfrm>
          <a:prstGeom prst="rect">
            <a:avLst/>
          </a:prstGeom>
        </p:spPr>
      </p:pic>
      <p:pic>
        <p:nvPicPr>
          <p:cNvPr id="24" name="Picture 23" descr="A white cross in the dark&#10;&#10;AI-generated content may be incorrect.">
            <a:extLst>
              <a:ext uri="{FF2B5EF4-FFF2-40B4-BE49-F238E27FC236}">
                <a16:creationId xmlns:a16="http://schemas.microsoft.com/office/drawing/2014/main" id="{1BAA73E8-9C9C-7E98-C632-31BAD45F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828" y="11641440"/>
            <a:ext cx="4109113" cy="2672321"/>
          </a:xfrm>
          <a:prstGeom prst="rect">
            <a:avLst/>
          </a:prstGeom>
        </p:spPr>
      </p:pic>
      <p:pic>
        <p:nvPicPr>
          <p:cNvPr id="25" name="Picture 24" descr="A white cross in the dark&#10;&#10;AI-generated content may be incorrect.">
            <a:extLst>
              <a:ext uri="{FF2B5EF4-FFF2-40B4-BE49-F238E27FC236}">
                <a16:creationId xmlns:a16="http://schemas.microsoft.com/office/drawing/2014/main" id="{F87DA47A-A51F-0FF4-F68D-F9ACDACC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979" y="7175309"/>
            <a:ext cx="4109113" cy="2672321"/>
          </a:xfrm>
          <a:prstGeom prst="rect">
            <a:avLst/>
          </a:prstGeom>
        </p:spPr>
      </p:pic>
      <p:pic>
        <p:nvPicPr>
          <p:cNvPr id="12" name="Picture 11" descr="Hands on a keyboard&#10;&#10;AI-generated content may be incorrect.">
            <a:extLst>
              <a:ext uri="{FF2B5EF4-FFF2-40B4-BE49-F238E27FC236}">
                <a16:creationId xmlns:a16="http://schemas.microsoft.com/office/drawing/2014/main" id="{DEA95870-4B06-35E3-1385-2E8E3CFD3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3652" y="8863674"/>
            <a:ext cx="4109113" cy="26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7096"/>
      </p:ext>
    </p:extLst>
  </p:cSld>
  <p:clrMapOvr>
    <a:masterClrMapping/>
  </p:clrMapOvr>
</p:sld>
</file>

<file path=ppt/theme/theme1.xml><?xml version="1.0" encoding="utf-8"?>
<a:theme xmlns:a="http://schemas.openxmlformats.org/drawingml/2006/main" name="MQ_A0_Poster_Landscape">
  <a:themeElements>
    <a:clrScheme name="MQ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MQ_A0_Poster_Landscape</Template>
  <TotalTime>11863</TotalTime>
  <Words>1780</Words>
  <Application>Microsoft Macintosh PowerPoint</Application>
  <PresentationFormat>Custom</PresentationFormat>
  <Paragraphs>257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</vt:lpstr>
      <vt:lpstr>Wingdings</vt:lpstr>
      <vt:lpstr>MQ_A0_Poster_Landscape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Matthew Crossley</cp:lastModifiedBy>
  <cp:revision>115</cp:revision>
  <dcterms:created xsi:type="dcterms:W3CDTF">2015-01-22T03:43:44Z</dcterms:created>
  <dcterms:modified xsi:type="dcterms:W3CDTF">2025-06-10T10:05:01Z</dcterms:modified>
</cp:coreProperties>
</file>